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7" r:id="rId4"/>
    <p:sldId id="259" r:id="rId5"/>
    <p:sldId id="257" r:id="rId6"/>
    <p:sldId id="260" r:id="rId7"/>
    <p:sldId id="261" r:id="rId8"/>
    <p:sldId id="263" r:id="rId9"/>
    <p:sldId id="271" r:id="rId10"/>
    <p:sldId id="268" r:id="rId11"/>
    <p:sldId id="272" r:id="rId12"/>
    <p:sldId id="265" r:id="rId13"/>
    <p:sldId id="266" r:id="rId1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7B3C"/>
    <a:srgbClr val="DF8E35"/>
    <a:srgbClr val="DA8246"/>
    <a:srgbClr val="DB864D"/>
    <a:srgbClr val="D87E40"/>
    <a:srgbClr val="D4702C"/>
    <a:srgbClr val="DB8F5B"/>
    <a:srgbClr val="D78249"/>
    <a:srgbClr val="D47A3C"/>
    <a:srgbClr val="D27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9006" autoAdjust="0"/>
  </p:normalViewPr>
  <p:slideViewPr>
    <p:cSldViewPr snapToGrid="0">
      <p:cViewPr varScale="1">
        <p:scale>
          <a:sx n="102" d="100"/>
          <a:sy n="102" d="100"/>
        </p:scale>
        <p:origin x="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F06CE-29A6-48E8-8F00-4678B6051A37}" type="datetimeFigureOut">
              <a:rPr lang="uk-UA" smtClean="0"/>
              <a:t>09.02.2025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DA771-3D4A-49A3-8499-08B680AB9BA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370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/>
              <a:t>Презентація </a:t>
            </a:r>
            <a:r>
              <a:rPr lang="uk-UA" dirty="0"/>
              <a:t>науково дослідницької роботи з теми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АНАЛІЗ ПРИРОДНОЇ МОВИ</a:t>
            </a:r>
            <a:r>
              <a:rPr lang="uk-UA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СТВОРЕННЯ ЧАТ-БОТІВ</a:t>
            </a:r>
          </a:p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969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Робота з контекстом.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Тут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бездоганно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впорався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відповіддю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питання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контексту і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здається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дана модель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найкраще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усіх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виконує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поставлену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задачу і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майже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помиляється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А-от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вставлення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слово у контекст, особливо на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українській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мові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відповіді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дає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завжди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відповідні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U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989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Тестування</a:t>
            </a:r>
            <a:r>
              <a:rPr lang="ru-RU" dirty="0"/>
              <a:t> </a:t>
            </a:r>
            <a:r>
              <a:rPr lang="ru-RU" dirty="0" err="1"/>
              <a:t>опису</a:t>
            </a:r>
            <a:r>
              <a:rPr lang="ru-RU" dirty="0"/>
              <a:t> </a:t>
            </a:r>
            <a:r>
              <a:rPr lang="ru-RU" dirty="0" err="1"/>
              <a:t>зображення</a:t>
            </a:r>
            <a:r>
              <a:rPr lang="ru-RU" dirty="0"/>
              <a:t>. </a:t>
            </a:r>
            <a:r>
              <a:rPr lang="ru-RU" dirty="0" err="1"/>
              <a:t>Опис</a:t>
            </a:r>
            <a:r>
              <a:rPr lang="ru-RU" dirty="0"/>
              <a:t> </a:t>
            </a:r>
            <a:r>
              <a:rPr lang="ru-RU" dirty="0" err="1"/>
              <a:t>даної</a:t>
            </a:r>
            <a:r>
              <a:rPr lang="ru-RU" dirty="0"/>
              <a:t> картинки </a:t>
            </a:r>
            <a:r>
              <a:rPr lang="ru-RU" dirty="0" err="1"/>
              <a:t>відповідає</a:t>
            </a:r>
            <a:r>
              <a:rPr lang="ru-RU" dirty="0"/>
              <a:t> тому, </a:t>
            </a:r>
            <a:r>
              <a:rPr lang="ru-RU" dirty="0" err="1"/>
              <a:t>що</a:t>
            </a:r>
            <a:r>
              <a:rPr lang="ru-RU" dirty="0"/>
              <a:t> на </a:t>
            </a:r>
            <a:r>
              <a:rPr lang="ru-RU" dirty="0" err="1"/>
              <a:t>ній</a:t>
            </a:r>
            <a:r>
              <a:rPr lang="ru-RU" dirty="0"/>
              <a:t> </a:t>
            </a:r>
            <a:r>
              <a:rPr lang="ru-RU" dirty="0" err="1"/>
              <a:t>зображено</a:t>
            </a:r>
            <a:r>
              <a:rPr lang="ru-RU" dirty="0"/>
              <a:t>. Бот </a:t>
            </a:r>
            <a:r>
              <a:rPr lang="ru-RU" dirty="0" err="1"/>
              <a:t>впорався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задачею. 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1246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Я </a:t>
            </a:r>
            <a:r>
              <a:rPr lang="ru-RU" dirty="0" err="1"/>
              <a:t>дослідив</a:t>
            </a:r>
            <a:r>
              <a:rPr lang="ru-RU" dirty="0"/>
              <a:t> </a:t>
            </a:r>
            <a:r>
              <a:rPr lang="ru-RU" dirty="0" err="1"/>
              <a:t>сфери</a:t>
            </a:r>
            <a:r>
              <a:rPr lang="ru-RU" dirty="0"/>
              <a:t> </a:t>
            </a:r>
            <a:r>
              <a:rPr lang="ru-RU" dirty="0" err="1"/>
              <a:t>аналізу</a:t>
            </a:r>
            <a:r>
              <a:rPr lang="ru-RU" dirty="0"/>
              <a:t> </a:t>
            </a:r>
            <a:r>
              <a:rPr lang="ru-RU" dirty="0" err="1"/>
              <a:t>природної</a:t>
            </a:r>
            <a:r>
              <a:rPr lang="ru-RU" dirty="0"/>
              <a:t> </a:t>
            </a:r>
            <a:r>
              <a:rPr lang="ru-RU" dirty="0" err="1"/>
              <a:t>мови</a:t>
            </a:r>
            <a:r>
              <a:rPr lang="ru-RU" dirty="0"/>
              <a:t> та </a:t>
            </a:r>
            <a:r>
              <a:rPr lang="ru-RU" dirty="0" err="1"/>
              <a:t>її</a:t>
            </a:r>
            <a:r>
              <a:rPr lang="ru-RU" dirty="0"/>
              <a:t> проблематику, та </a:t>
            </a:r>
            <a:r>
              <a:rPr lang="ru-RU" dirty="0" err="1"/>
              <a:t>визначив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технологій</a:t>
            </a:r>
            <a:r>
              <a:rPr lang="ru-RU" dirty="0"/>
              <a:t> </a:t>
            </a:r>
            <a:r>
              <a:rPr lang="pl-PL" dirty="0"/>
              <a:t>NLP </a:t>
            </a:r>
            <a:r>
              <a:rPr lang="uk-UA" dirty="0"/>
              <a:t>знаходить себе в </a:t>
            </a:r>
            <a:r>
              <a:rPr lang="en-US" sz="1200" dirty="0" err="1">
                <a:solidFill>
                  <a:schemeClr val="bg1"/>
                </a:solidFill>
              </a:rPr>
              <a:t>бізнесі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медицині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освіті</a:t>
            </a:r>
            <a:r>
              <a:rPr lang="uk-UA" sz="1200" dirty="0">
                <a:solidFill>
                  <a:schemeClr val="bg1"/>
                </a:solidFill>
              </a:rPr>
              <a:t> та ін.</a:t>
            </a:r>
            <a:br>
              <a:rPr lang="ru-RU" dirty="0"/>
            </a:br>
            <a:r>
              <a:rPr lang="ru-RU" dirty="0"/>
              <a:t>Складностями </a:t>
            </a:r>
            <a:r>
              <a:rPr lang="pl-PL" dirty="0"/>
              <a:t>NLP </a:t>
            </a:r>
            <a:r>
              <a:rPr lang="uk-UA" dirty="0"/>
              <a:t>є </a:t>
            </a:r>
            <a:r>
              <a:rPr lang="ru-RU" dirty="0" err="1"/>
              <a:t>багатозначність</a:t>
            </a:r>
            <a:r>
              <a:rPr lang="ru-RU" dirty="0"/>
              <a:t> </a:t>
            </a:r>
            <a:r>
              <a:rPr lang="ru-RU" dirty="0" err="1"/>
              <a:t>слів</a:t>
            </a:r>
            <a:r>
              <a:rPr lang="ru-RU" dirty="0"/>
              <a:t>, 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мови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особливості</a:t>
            </a:r>
            <a:r>
              <a:rPr lang="ru-RU" dirty="0"/>
              <a:t>, </a:t>
            </a:r>
            <a:r>
              <a:rPr lang="ru-RU" dirty="0" err="1"/>
              <a:t>інтонація</a:t>
            </a:r>
            <a:r>
              <a:rPr lang="ru-RU" dirty="0"/>
              <a:t>,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якої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мінятися</a:t>
            </a:r>
            <a:r>
              <a:rPr lang="ru-RU" dirty="0"/>
              <a:t> </a:t>
            </a:r>
            <a:r>
              <a:rPr lang="ru-RU" dirty="0" err="1"/>
              <a:t>сенс</a:t>
            </a:r>
            <a:r>
              <a:rPr lang="ru-RU" dirty="0"/>
              <a:t>.</a:t>
            </a:r>
          </a:p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34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Взагалі </a:t>
            </a:r>
            <a:r>
              <a:rPr lang="uk-UA" sz="1800" dirty="0">
                <a:effectLst/>
                <a:latin typeface="Times New Roman" panose="02020603050405020304" pitchFamily="18" charset="0"/>
              </a:rPr>
              <a:t>ш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тучний інтелект є широко застосованим у сучасному світі і в майбутньому неминуче буде повсюди, тому в роботі було розібрано та досліджено сфери застосування функцій </a:t>
            </a:r>
            <a:r>
              <a:rPr lang="pl-P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NLP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методи навчання моделей, а також як поєднати такий функціонал з телеграм ботом.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40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Приклади використання НЛП це голосові помічники як Сірі від </a:t>
            </a:r>
            <a:r>
              <a:rPr lang="uk-UA" dirty="0" err="1"/>
              <a:t>Епл</a:t>
            </a:r>
            <a:r>
              <a:rPr lang="uk-UA" dirty="0"/>
              <a:t> або </a:t>
            </a:r>
            <a:r>
              <a:rPr lang="uk-UA" dirty="0" err="1"/>
              <a:t>автосубтитри</a:t>
            </a:r>
            <a:r>
              <a:rPr lang="uk-UA" dirty="0"/>
              <a:t>, аналіз коментарів на </a:t>
            </a:r>
            <a:r>
              <a:rPr lang="uk-UA" dirty="0" err="1"/>
              <a:t>стрімінгових</a:t>
            </a:r>
            <a:r>
              <a:rPr lang="uk-UA" dirty="0"/>
              <a:t> </a:t>
            </a:r>
            <a:r>
              <a:rPr lang="uk-UA" dirty="0" err="1"/>
              <a:t>платвормах</a:t>
            </a:r>
            <a:r>
              <a:rPr lang="uk-UA" dirty="0"/>
              <a:t>, на </a:t>
            </a:r>
            <a:r>
              <a:rPr lang="uk-UA" dirty="0" err="1"/>
              <a:t>ютуб</a:t>
            </a:r>
            <a:r>
              <a:rPr lang="uk-UA" dirty="0"/>
              <a:t>, </a:t>
            </a:r>
            <a:r>
              <a:rPr lang="uk-UA" b="0" i="0" dirty="0" err="1"/>
              <a:t>тікток</a:t>
            </a:r>
            <a:endParaRPr lang="uk-UA" b="0" i="0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284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НЛП </a:t>
            </a:r>
            <a:r>
              <a:rPr lang="ru-RU" dirty="0" err="1"/>
              <a:t>знаходить</a:t>
            </a:r>
            <a:r>
              <a:rPr lang="ru-RU" dirty="0"/>
              <a:t> 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майже</a:t>
            </a:r>
            <a:r>
              <a:rPr lang="ru-RU" dirty="0"/>
              <a:t> в </a:t>
            </a:r>
            <a:r>
              <a:rPr lang="ru-RU" dirty="0" err="1"/>
              <a:t>усіх</a:t>
            </a:r>
            <a:r>
              <a:rPr lang="ru-RU" dirty="0"/>
              <a:t> сферах </a:t>
            </a:r>
            <a:r>
              <a:rPr lang="ru-RU" dirty="0" err="1"/>
              <a:t>діяльності</a:t>
            </a:r>
            <a:r>
              <a:rPr lang="ru-RU" dirty="0"/>
              <a:t> </a:t>
            </a:r>
            <a:r>
              <a:rPr lang="ru-RU" dirty="0" err="1"/>
              <a:t>сучасної</a:t>
            </a:r>
            <a:r>
              <a:rPr lang="ru-RU" dirty="0"/>
              <a:t> </a:t>
            </a:r>
            <a:r>
              <a:rPr lang="ru-RU" dirty="0" err="1"/>
              <a:t>людини</a:t>
            </a:r>
            <a:r>
              <a:rPr lang="ru-RU" dirty="0"/>
              <a:t>.. на </a:t>
            </a:r>
            <a:r>
              <a:rPr lang="ru-RU" dirty="0" err="1"/>
              <a:t>діаграмі</a:t>
            </a:r>
            <a:r>
              <a:rPr lang="ru-RU" dirty="0"/>
              <a:t> </a:t>
            </a:r>
            <a:r>
              <a:rPr lang="ru-RU" dirty="0" err="1"/>
              <a:t>зображено</a:t>
            </a:r>
            <a:r>
              <a:rPr lang="ru-RU" dirty="0"/>
              <a:t> </a:t>
            </a:r>
            <a:r>
              <a:rPr lang="ru-RU" dirty="0" err="1"/>
              <a:t>відсоткову</a:t>
            </a:r>
            <a:r>
              <a:rPr lang="ru-RU" dirty="0"/>
              <a:t> статистику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можливостей</a:t>
            </a:r>
            <a:r>
              <a:rPr lang="ru-RU" dirty="0"/>
              <a:t> </a:t>
            </a:r>
            <a:r>
              <a:rPr lang="ru-RU" dirty="0" err="1"/>
              <a:t>аналізу</a:t>
            </a:r>
            <a:r>
              <a:rPr lang="ru-RU" dirty="0"/>
              <a:t> </a:t>
            </a:r>
            <a:r>
              <a:rPr lang="ru-RU" dirty="0" err="1"/>
              <a:t>природньої</a:t>
            </a:r>
            <a:r>
              <a:rPr lang="ru-RU" dirty="0"/>
              <a:t> </a:t>
            </a:r>
            <a:r>
              <a:rPr lang="ru-RU" dirty="0" err="1"/>
              <a:t>мови</a:t>
            </a:r>
            <a:r>
              <a:rPr lang="ru-RU" dirty="0"/>
              <a:t> у </a:t>
            </a:r>
            <a:r>
              <a:rPr lang="ru-RU" dirty="0" err="1"/>
              <a:t>різних</a:t>
            </a:r>
            <a:r>
              <a:rPr lang="ru-RU" dirty="0"/>
              <a:t> сферах.  З </a:t>
            </a:r>
            <a:r>
              <a:rPr lang="ru-RU" dirty="0" err="1"/>
              <a:t>більш</a:t>
            </a:r>
            <a:r>
              <a:rPr lang="ru-RU" dirty="0"/>
              <a:t> </a:t>
            </a:r>
            <a:r>
              <a:rPr lang="ru-RU" dirty="0" err="1"/>
              <a:t>конкретизованих</a:t>
            </a:r>
            <a:r>
              <a:rPr lang="ru-RU" dirty="0"/>
              <a:t> </a:t>
            </a:r>
            <a:r>
              <a:rPr lang="ru-RU" dirty="0" err="1"/>
              <a:t>прикладів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назвати</a:t>
            </a:r>
            <a:r>
              <a:rPr lang="ru-RU" dirty="0"/>
              <a:t> чат-</a:t>
            </a:r>
            <a:r>
              <a:rPr lang="ru-RU" dirty="0" err="1"/>
              <a:t>ботів</a:t>
            </a:r>
            <a:r>
              <a:rPr lang="ru-RU" dirty="0"/>
              <a:t>, </a:t>
            </a:r>
            <a:r>
              <a:rPr lang="ru-RU" dirty="0" err="1"/>
              <a:t>таргетовану</a:t>
            </a:r>
            <a:r>
              <a:rPr lang="ru-RU" dirty="0"/>
              <a:t> рекламу та переклад.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0635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Однією</a:t>
            </a:r>
            <a:r>
              <a:rPr lang="ru-RU" dirty="0"/>
              <a:t> з </a:t>
            </a:r>
            <a:r>
              <a:rPr lang="ru-RU" dirty="0" err="1"/>
              <a:t>головних</a:t>
            </a:r>
            <a:r>
              <a:rPr lang="ru-RU" dirty="0"/>
              <a:t> складностей NLP є </a:t>
            </a:r>
            <a:r>
              <a:rPr lang="ru-RU" dirty="0" err="1"/>
              <a:t>багатозначність</a:t>
            </a:r>
            <a:r>
              <a:rPr lang="ru-RU" dirty="0"/>
              <a:t> </a:t>
            </a:r>
            <a:r>
              <a:rPr lang="ru-RU" dirty="0" err="1"/>
              <a:t>слів</a:t>
            </a:r>
            <a:r>
              <a:rPr lang="ru-RU" dirty="0"/>
              <a:t>..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мови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особливості</a:t>
            </a:r>
            <a:r>
              <a:rPr lang="ru-RU" dirty="0"/>
              <a:t>, як-от </a:t>
            </a:r>
            <a:r>
              <a:rPr lang="ru-RU" dirty="0" err="1"/>
              <a:t>відмінки</a:t>
            </a:r>
            <a:r>
              <a:rPr lang="ru-RU" dirty="0"/>
              <a:t>, роди, числа, </a:t>
            </a:r>
            <a:r>
              <a:rPr lang="ru-RU" dirty="0" err="1"/>
              <a:t>часи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значно</a:t>
            </a:r>
            <a:r>
              <a:rPr lang="ru-RU" dirty="0"/>
              <a:t> </a:t>
            </a:r>
            <a:r>
              <a:rPr lang="ru-RU" dirty="0" err="1"/>
              <a:t>ускладнює</a:t>
            </a:r>
            <a:r>
              <a:rPr lang="ru-RU" dirty="0"/>
              <a:t> </a:t>
            </a:r>
            <a:r>
              <a:rPr lang="ru-RU" dirty="0" err="1"/>
              <a:t>аналіз</a:t>
            </a:r>
            <a:r>
              <a:rPr lang="ru-RU" dirty="0"/>
              <a:t> для ШІ. </a:t>
            </a:r>
            <a:r>
              <a:rPr lang="ru-RU" dirty="0" err="1"/>
              <a:t>Інтонація</a:t>
            </a:r>
            <a:r>
              <a:rPr lang="ru-RU" dirty="0"/>
              <a:t> </a:t>
            </a:r>
            <a:r>
              <a:rPr lang="ru-RU" dirty="0" err="1"/>
              <a:t>суттєво</a:t>
            </a:r>
            <a:r>
              <a:rPr lang="ru-RU" dirty="0"/>
              <a:t> </a:t>
            </a:r>
            <a:r>
              <a:rPr lang="ru-RU" dirty="0" err="1"/>
              <a:t>впливає</a:t>
            </a:r>
            <a:r>
              <a:rPr lang="ru-RU" dirty="0"/>
              <a:t> на </a:t>
            </a:r>
            <a:r>
              <a:rPr lang="ru-RU" dirty="0" err="1"/>
              <a:t>сенс</a:t>
            </a:r>
            <a:r>
              <a:rPr lang="ru-RU" dirty="0"/>
              <a:t> </a:t>
            </a:r>
            <a:r>
              <a:rPr lang="ru-RU" dirty="0" err="1"/>
              <a:t>повідомлення.Тому</a:t>
            </a:r>
            <a:r>
              <a:rPr lang="ru-RU" dirty="0"/>
              <a:t> </a:t>
            </a:r>
            <a:r>
              <a:rPr lang="ru-RU" dirty="0" err="1"/>
              <a:t>важливо</a:t>
            </a:r>
            <a:r>
              <a:rPr lang="ru-RU" dirty="0"/>
              <a:t>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важливо</a:t>
            </a:r>
            <a:r>
              <a:rPr lang="ru-RU" dirty="0"/>
              <a:t> </a:t>
            </a:r>
            <a:r>
              <a:rPr lang="ru-RU" dirty="0" err="1"/>
              <a:t>враховувати</a:t>
            </a:r>
            <a:r>
              <a:rPr lang="ru-RU" dirty="0"/>
              <a:t> при </a:t>
            </a:r>
            <a:r>
              <a:rPr lang="ru-RU" dirty="0" err="1"/>
              <a:t>генерації</a:t>
            </a:r>
            <a:r>
              <a:rPr lang="ru-RU" dirty="0"/>
              <a:t> та </a:t>
            </a:r>
            <a:r>
              <a:rPr lang="ru-RU" dirty="0" err="1"/>
              <a:t>обробці</a:t>
            </a:r>
            <a:r>
              <a:rPr lang="ru-RU" dirty="0"/>
              <a:t> голосу, де неправильна </a:t>
            </a:r>
            <a:r>
              <a:rPr lang="ru-RU" dirty="0" err="1"/>
              <a:t>інтерпретація</a:t>
            </a:r>
            <a:r>
              <a:rPr lang="ru-RU" dirty="0"/>
              <a:t> </a:t>
            </a:r>
            <a:r>
              <a:rPr lang="ru-RU" dirty="0" err="1"/>
              <a:t>інтонації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змінити</a:t>
            </a:r>
            <a:r>
              <a:rPr lang="ru-RU" dirty="0"/>
              <a:t> </a:t>
            </a:r>
            <a:r>
              <a:rPr lang="ru-RU" dirty="0" err="1"/>
              <a:t>зміст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158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робот</a:t>
            </a:r>
            <a:r>
              <a:rPr lang="uk-UA" dirty="0"/>
              <a:t>і було розглянуто наступні методи навчання: </a:t>
            </a:r>
            <a:r>
              <a:rPr lang="ru-RU" dirty="0" err="1"/>
              <a:t>Найрозповсюджений</a:t>
            </a:r>
            <a:r>
              <a:rPr lang="ru-RU" dirty="0"/>
              <a:t> метод, </a:t>
            </a:r>
            <a:r>
              <a:rPr lang="ru-RU" dirty="0" err="1"/>
              <a:t>це</a:t>
            </a:r>
            <a:r>
              <a:rPr lang="ru-RU" dirty="0"/>
              <a:t> </a:t>
            </a:r>
          </a:p>
          <a:p>
            <a:r>
              <a:rPr lang="pl-PL" dirty="0"/>
              <a:t>Deep Learning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Глибоке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:</a:t>
            </a:r>
            <a:r>
              <a:rPr lang="pl-PL" dirty="0"/>
              <a:t> </a:t>
            </a:r>
            <a:r>
              <a:rPr lang="ru-RU" dirty="0"/>
              <a:t>На </a:t>
            </a:r>
            <a:r>
              <a:rPr lang="ru-RU" dirty="0" err="1"/>
              <a:t>зображені</a:t>
            </a:r>
            <a:r>
              <a:rPr lang="ru-RU" dirty="0"/>
              <a:t> представлено схему </a:t>
            </a:r>
            <a:r>
              <a:rPr lang="ru-RU" dirty="0" err="1"/>
              <a:t>роботи</a:t>
            </a:r>
            <a:r>
              <a:rPr lang="pl-PL" dirty="0"/>
              <a:t> </a:t>
            </a:r>
            <a:r>
              <a:rPr lang="ru-RU" dirty="0" err="1"/>
              <a:t>такої</a:t>
            </a:r>
            <a:r>
              <a:rPr lang="ru-RU" dirty="0"/>
              <a:t> </a:t>
            </a:r>
            <a:r>
              <a:rPr lang="ru-RU" dirty="0" err="1"/>
              <a:t>нейронної</a:t>
            </a:r>
            <a:r>
              <a:rPr lang="ru-RU" dirty="0"/>
              <a:t> </a:t>
            </a:r>
            <a:r>
              <a:rPr lang="ru-RU" dirty="0" err="1"/>
              <a:t>мережі</a:t>
            </a:r>
            <a:r>
              <a:rPr lang="ru-RU" dirty="0"/>
              <a:t>. Вона </a:t>
            </a:r>
            <a:r>
              <a:rPr lang="ru-RU" dirty="0" err="1"/>
              <a:t>поділяється</a:t>
            </a:r>
            <a:r>
              <a:rPr lang="ru-RU" dirty="0"/>
              <a:t> на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шари</a:t>
            </a:r>
            <a:r>
              <a:rPr lang="ru-RU" dirty="0"/>
              <a:t>,  </a:t>
            </a:r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трьох</a:t>
            </a:r>
            <a:r>
              <a:rPr lang="ru-RU" dirty="0"/>
              <a:t> та </a:t>
            </a:r>
            <a:r>
              <a:rPr lang="ru-RU" dirty="0" err="1"/>
              <a:t>більше</a:t>
            </a:r>
            <a:r>
              <a:rPr lang="ru-RU" dirty="0"/>
              <a:t>, </a:t>
            </a:r>
            <a:r>
              <a:rPr lang="ru-RU" dirty="0" err="1"/>
              <a:t>з'єднані</a:t>
            </a:r>
            <a:r>
              <a:rPr lang="ru-RU" dirty="0"/>
              <a:t> ребрами,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вагу. На </a:t>
            </a:r>
            <a:r>
              <a:rPr lang="ru-RU" dirty="0" err="1"/>
              <a:t>вході</a:t>
            </a:r>
            <a:r>
              <a:rPr lang="ru-RU" dirty="0"/>
              <a:t> мережа </a:t>
            </a:r>
            <a:r>
              <a:rPr lang="ru-RU" dirty="0" err="1"/>
              <a:t>отримує</a:t>
            </a:r>
            <a:r>
              <a:rPr lang="ru-RU" dirty="0"/>
              <a:t> </a:t>
            </a:r>
            <a:r>
              <a:rPr lang="ru-RU" dirty="0" err="1"/>
              <a:t>вхідні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, </a:t>
            </a:r>
            <a:r>
              <a:rPr lang="ru-RU" dirty="0" err="1"/>
              <a:t>потім</a:t>
            </a:r>
            <a:r>
              <a:rPr lang="ru-RU" dirty="0"/>
              <a:t> проводить </a:t>
            </a:r>
            <a:r>
              <a:rPr lang="ru-RU" dirty="0" err="1"/>
              <a:t>обчислення</a:t>
            </a:r>
            <a:r>
              <a:rPr lang="ru-RU" dirty="0"/>
              <a:t> і на </a:t>
            </a:r>
            <a:r>
              <a:rPr lang="ru-RU" dirty="0" err="1"/>
              <a:t>виході</a:t>
            </a:r>
            <a:r>
              <a:rPr lang="ru-RU" dirty="0"/>
              <a:t> </a:t>
            </a:r>
            <a:r>
              <a:rPr lang="ru-RU" dirty="0" err="1"/>
              <a:t>маємо</a:t>
            </a:r>
            <a:r>
              <a:rPr lang="ru-RU" dirty="0"/>
              <a:t> </a:t>
            </a:r>
            <a:r>
              <a:rPr lang="ru-RU" dirty="0" err="1"/>
              <a:t>відповідь</a:t>
            </a:r>
            <a:r>
              <a:rPr lang="ru-RU" dirty="0"/>
              <a:t>. </a:t>
            </a:r>
            <a:br>
              <a:rPr lang="ru-RU" dirty="0"/>
            </a:b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вчителем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err="1"/>
              <a:t>роцес</a:t>
            </a:r>
            <a:r>
              <a:rPr lang="ru-RU" dirty="0"/>
              <a:t>, коли модель </a:t>
            </a:r>
            <a:r>
              <a:rPr lang="ru-RU" dirty="0" err="1"/>
              <a:t>навчається</a:t>
            </a:r>
            <a:r>
              <a:rPr lang="ru-RU" dirty="0"/>
              <a:t> на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розмічених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включають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з </a:t>
            </a:r>
            <a:r>
              <a:rPr lang="ru-RU" dirty="0" err="1"/>
              <a:t>правильними</a:t>
            </a:r>
            <a:r>
              <a:rPr lang="ru-RU" dirty="0"/>
              <a:t> </a:t>
            </a:r>
            <a:r>
              <a:rPr lang="ru-RU" dirty="0" err="1"/>
              <a:t>відповідями</a:t>
            </a:r>
            <a:r>
              <a:rPr lang="ru-RU" dirty="0"/>
              <a:t>.  75</a:t>
            </a:r>
            <a:r>
              <a:rPr lang="pl-PL" dirty="0"/>
              <a:t>/25. </a:t>
            </a:r>
            <a:br>
              <a:rPr lang="uk-UA" dirty="0"/>
            </a:b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існує</a:t>
            </a:r>
            <a:r>
              <a:rPr lang="ru-RU" dirty="0"/>
              <a:t> </a:t>
            </a:r>
            <a:r>
              <a:rPr lang="ru-RU" dirty="0" err="1"/>
              <a:t>опція</a:t>
            </a:r>
            <a:r>
              <a:rPr lang="ru-RU" dirty="0"/>
              <a:t> 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готових</a:t>
            </a:r>
            <a:r>
              <a:rPr lang="ru-RU" dirty="0"/>
              <a:t> моделей: </a:t>
            </a:r>
            <a:r>
              <a:rPr lang="ru-RU" dirty="0" err="1"/>
              <a:t>наприклад</a:t>
            </a:r>
            <a:r>
              <a:rPr lang="ru-RU" dirty="0"/>
              <a:t> платформа </a:t>
            </a:r>
            <a:r>
              <a:rPr lang="pl-PL" dirty="0"/>
              <a:t>Hugging Face</a:t>
            </a:r>
            <a:r>
              <a:rPr lang="ru-RU" dirty="0"/>
              <a:t>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допомогти</a:t>
            </a:r>
            <a:r>
              <a:rPr lang="ru-RU" dirty="0"/>
              <a:t> </a:t>
            </a:r>
            <a:r>
              <a:rPr lang="ru-RU" dirty="0" err="1"/>
              <a:t>зекономити</a:t>
            </a:r>
            <a:r>
              <a:rPr lang="ru-RU" dirty="0"/>
              <a:t>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ресурси</a:t>
            </a:r>
            <a:r>
              <a:rPr lang="ru-RU" dirty="0"/>
              <a:t>, </a:t>
            </a:r>
            <a:r>
              <a:rPr lang="ru-RU" dirty="0" err="1"/>
              <a:t>такі</a:t>
            </a:r>
            <a:r>
              <a:rPr lang="ru-RU" dirty="0"/>
              <a:t> як час і </a:t>
            </a:r>
            <a:r>
              <a:rPr lang="ru-RU" dirty="0" err="1"/>
              <a:t>гроші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8277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Моя робота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 </a:t>
            </a:r>
            <a:r>
              <a:rPr lang="ru-RU" dirty="0" err="1"/>
              <a:t>інструкцію</a:t>
            </a:r>
            <a:r>
              <a:rPr lang="ru-RU" dirty="0"/>
              <a:t> по </a:t>
            </a:r>
            <a:r>
              <a:rPr lang="ru-RU" dirty="0" err="1"/>
              <a:t>створенню</a:t>
            </a:r>
            <a:r>
              <a:rPr lang="ru-RU" dirty="0"/>
              <a:t> чат-боту та </a:t>
            </a:r>
            <a:r>
              <a:rPr lang="ru-RU" dirty="0" err="1"/>
              <a:t>написанню</a:t>
            </a:r>
            <a:r>
              <a:rPr lang="ru-RU" dirty="0"/>
              <a:t> коду для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/>
              <a:t>корректної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.  </a:t>
            </a:r>
            <a:r>
              <a:rPr lang="ru-RU" dirty="0" err="1"/>
              <a:t>Спочатку</a:t>
            </a:r>
            <a:r>
              <a:rPr lang="ru-RU" dirty="0"/>
              <a:t> </a:t>
            </a:r>
            <a:r>
              <a:rPr lang="ru-RU" dirty="0" err="1"/>
              <a:t>заходимо</a:t>
            </a:r>
            <a:r>
              <a:rPr lang="ru-RU" dirty="0"/>
              <a:t> в чат з </a:t>
            </a:r>
            <a:r>
              <a:rPr lang="ru-RU" dirty="0" err="1"/>
              <a:t>BotFather</a:t>
            </a:r>
            <a:r>
              <a:rPr lang="ru-RU" dirty="0"/>
              <a:t>.</a:t>
            </a:r>
            <a:r>
              <a:rPr lang="pl-PL" dirty="0"/>
              <a:t>..</a:t>
            </a:r>
            <a:br>
              <a:rPr lang="pl-PL" dirty="0"/>
            </a:br>
            <a:r>
              <a:rPr lang="ru-RU" dirty="0"/>
              <a:t>Для </a:t>
            </a:r>
            <a:r>
              <a:rPr lang="ru-RU" dirty="0" err="1"/>
              <a:t>написання</a:t>
            </a:r>
            <a:r>
              <a:rPr lang="ru-RU" dirty="0"/>
              <a:t> </a:t>
            </a:r>
            <a:r>
              <a:rPr lang="ru-RU" dirty="0" err="1"/>
              <a:t>функціоналу</a:t>
            </a:r>
            <a:r>
              <a:rPr lang="ru-RU" dirty="0"/>
              <a:t> </a:t>
            </a:r>
            <a:r>
              <a:rPr lang="ru-RU" dirty="0" err="1"/>
              <a:t>розглядалося</a:t>
            </a:r>
            <a:r>
              <a:rPr lang="ru-RU" dirty="0"/>
              <a:t> </a:t>
            </a: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бібліотеки</a:t>
            </a:r>
            <a:r>
              <a:rPr lang="ru-RU" dirty="0"/>
              <a:t>: </a:t>
            </a:r>
            <a:r>
              <a:rPr lang="pl-PL" dirty="0"/>
              <a:t>telebot i aiogram, </a:t>
            </a:r>
            <a:r>
              <a:rPr lang="ru-RU" dirty="0"/>
              <a:t>але </a:t>
            </a:r>
            <a:r>
              <a:rPr lang="ru-RU" dirty="0" err="1"/>
              <a:t>обрано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саме</a:t>
            </a:r>
            <a:r>
              <a:rPr lang="ru-RU" dirty="0"/>
              <a:t> </a:t>
            </a:r>
            <a:r>
              <a:rPr lang="pl-PL" dirty="0"/>
              <a:t>aiogram </a:t>
            </a:r>
            <a:r>
              <a:rPr lang="ru-RU" dirty="0"/>
              <a:t>з приводу </a:t>
            </a:r>
            <a:r>
              <a:rPr lang="ru-RU" dirty="0" err="1"/>
              <a:t>кращої</a:t>
            </a:r>
            <a:r>
              <a:rPr lang="ru-RU" dirty="0"/>
              <a:t> </a:t>
            </a:r>
            <a:r>
              <a:rPr lang="ru-RU" dirty="0" err="1"/>
              <a:t>інтеграції</a:t>
            </a:r>
            <a:r>
              <a:rPr lang="ru-RU" dirty="0"/>
              <a:t> з базою </a:t>
            </a:r>
            <a:r>
              <a:rPr lang="ru-RU" dirty="0" err="1"/>
              <a:t>даних</a:t>
            </a:r>
            <a:r>
              <a:rPr lang="ru-RU" dirty="0"/>
              <a:t> для </a:t>
            </a:r>
            <a:r>
              <a:rPr lang="ru-RU" dirty="0" err="1"/>
              <a:t>майбутніх</a:t>
            </a:r>
            <a:r>
              <a:rPr lang="ru-RU" dirty="0"/>
              <a:t> </a:t>
            </a:r>
            <a:r>
              <a:rPr lang="ru-RU" dirty="0" err="1"/>
              <a:t>можливих</a:t>
            </a:r>
            <a:r>
              <a:rPr lang="ru-RU" dirty="0"/>
              <a:t> </a:t>
            </a:r>
            <a:r>
              <a:rPr lang="ru-RU" dirty="0" err="1"/>
              <a:t>дороботок</a:t>
            </a:r>
            <a:r>
              <a:rPr lang="ru-RU" dirty="0"/>
              <a:t>, а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підтримка</a:t>
            </a:r>
            <a:r>
              <a:rPr lang="ru-RU" dirty="0"/>
              <a:t> </a:t>
            </a:r>
            <a:r>
              <a:rPr lang="ru-RU" dirty="0" err="1"/>
              <a:t>більш</a:t>
            </a:r>
            <a:r>
              <a:rPr lang="ru-RU" dirty="0"/>
              <a:t> складного </a:t>
            </a:r>
            <a:r>
              <a:rPr lang="ru-RU" dirty="0" err="1"/>
              <a:t>функціоналу</a:t>
            </a:r>
            <a:r>
              <a:rPr lang="ru-RU" dirty="0"/>
              <a:t> і </a:t>
            </a:r>
            <a:r>
              <a:rPr lang="ru-RU" dirty="0" err="1"/>
              <a:t>асинхронність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0364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Розроблений чат-бот містить в собі такий функціонал:</a:t>
            </a:r>
            <a:br>
              <a:rPr lang="pl-PL" dirty="0"/>
            </a:br>
            <a:r>
              <a:rPr lang="ru-RU" dirty="0" err="1"/>
              <a:t>Спочатку</a:t>
            </a:r>
            <a:r>
              <a:rPr lang="ru-RU" dirty="0"/>
              <a:t> </a:t>
            </a:r>
            <a:r>
              <a:rPr lang="ru-RU" dirty="0" err="1"/>
              <a:t>завантажуємо</a:t>
            </a:r>
            <a:r>
              <a:rPr lang="ru-RU" dirty="0"/>
              <a:t> модель, </a:t>
            </a:r>
            <a:r>
              <a:rPr lang="ru-RU" dirty="0" err="1"/>
              <a:t>обираємо</a:t>
            </a:r>
            <a:r>
              <a:rPr lang="ru-RU" dirty="0"/>
              <a:t>, </a:t>
            </a:r>
            <a:r>
              <a:rPr lang="ru-RU" dirty="0" err="1"/>
              <a:t>робити</a:t>
            </a:r>
            <a:r>
              <a:rPr lang="ru-RU" dirty="0"/>
              <a:t> </a:t>
            </a:r>
            <a:r>
              <a:rPr lang="ru-RU" dirty="0" err="1"/>
              <a:t>обчислення</a:t>
            </a:r>
            <a:r>
              <a:rPr lang="ru-RU" dirty="0"/>
              <a:t> на </a:t>
            </a:r>
            <a:r>
              <a:rPr lang="ru-RU" dirty="0" err="1"/>
              <a:t>відеокарті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процесорі</a:t>
            </a:r>
            <a:r>
              <a:rPr lang="ru-RU" dirty="0"/>
              <a:t>, </a:t>
            </a:r>
            <a:r>
              <a:rPr lang="ru-RU" dirty="0" err="1"/>
              <a:t>після</a:t>
            </a:r>
            <a:r>
              <a:rPr lang="ru-RU" dirty="0"/>
              <a:t> </a:t>
            </a:r>
            <a:r>
              <a:rPr lang="ru-RU" dirty="0" err="1"/>
              <a:t>чого</a:t>
            </a:r>
            <a:r>
              <a:rPr lang="ru-RU" dirty="0"/>
              <a:t> </a:t>
            </a:r>
            <a:r>
              <a:rPr lang="ru-RU" dirty="0" err="1"/>
              <a:t>отримуємо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боту, яке </a:t>
            </a:r>
            <a:r>
              <a:rPr lang="ru-RU" dirty="0" err="1"/>
              <a:t>базується</a:t>
            </a:r>
            <a:r>
              <a:rPr lang="ru-RU" dirty="0"/>
              <a:t> на </a:t>
            </a:r>
            <a:r>
              <a:rPr lang="ru-RU" dirty="0" err="1"/>
              <a:t>наданому</a:t>
            </a:r>
            <a:r>
              <a:rPr lang="ru-RU" dirty="0"/>
              <a:t> </a:t>
            </a:r>
            <a:r>
              <a:rPr lang="ru-RU" dirty="0" err="1"/>
              <a:t>тексті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Розроблений</a:t>
            </a:r>
            <a:r>
              <a:rPr lang="ru-RU" dirty="0"/>
              <a:t> </a:t>
            </a:r>
            <a:r>
              <a:rPr lang="ru-RU" dirty="0" err="1"/>
              <a:t>функціонал</a:t>
            </a:r>
            <a:r>
              <a:rPr lang="ru-RU" dirty="0"/>
              <a:t> </a:t>
            </a:r>
            <a:r>
              <a:rPr lang="ru-RU" dirty="0" err="1"/>
              <a:t>дає</a:t>
            </a:r>
            <a:r>
              <a:rPr lang="ru-RU" dirty="0"/>
              <a:t> </a:t>
            </a:r>
            <a:r>
              <a:rPr lang="ru-RU" dirty="0" err="1"/>
              <a:t>змогу</a:t>
            </a:r>
            <a:r>
              <a:rPr lang="ru-RU" dirty="0"/>
              <a:t> </a:t>
            </a:r>
            <a:r>
              <a:rPr lang="ru-RU" dirty="0" err="1"/>
              <a:t>використовуватися</a:t>
            </a:r>
            <a:r>
              <a:rPr lang="ru-RU" dirty="0"/>
              <a:t> чат-боту у </a:t>
            </a:r>
            <a:r>
              <a:rPr lang="ru-RU" dirty="0" err="1"/>
              <a:t>конкретних</a:t>
            </a:r>
            <a:r>
              <a:rPr lang="ru-RU" dirty="0"/>
              <a:t> </a:t>
            </a:r>
            <a:r>
              <a:rPr lang="ru-RU" dirty="0" err="1"/>
              <a:t>випадках</a:t>
            </a:r>
            <a:r>
              <a:rPr lang="en-US" dirty="0"/>
              <a:t>, </a:t>
            </a:r>
            <a:r>
              <a:rPr lang="ru-RU" dirty="0"/>
              <a:t>а </a:t>
            </a:r>
            <a:r>
              <a:rPr lang="ru-RU" dirty="0" err="1"/>
              <a:t>саме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</a:t>
            </a:r>
            <a:r>
              <a:rPr lang="ru-RU" dirty="0" err="1"/>
              <a:t>аналізу</a:t>
            </a:r>
            <a:r>
              <a:rPr lang="ru-RU" dirty="0"/>
              <a:t> тексту, </a:t>
            </a:r>
            <a:r>
              <a:rPr lang="ru-RU" dirty="0" err="1"/>
              <a:t>допомагають</a:t>
            </a:r>
            <a:r>
              <a:rPr lang="ru-RU" dirty="0"/>
              <a:t> в </a:t>
            </a:r>
            <a:r>
              <a:rPr lang="ru-RU" dirty="0" err="1"/>
              <a:t>аналізі</a:t>
            </a:r>
            <a:r>
              <a:rPr lang="ru-RU" dirty="0"/>
              <a:t> та </a:t>
            </a:r>
            <a:r>
              <a:rPr lang="ru-RU" dirty="0" err="1"/>
              <a:t>модерації</a:t>
            </a:r>
            <a:r>
              <a:rPr lang="ru-RU" dirty="0"/>
              <a:t> </a:t>
            </a:r>
            <a:r>
              <a:rPr lang="ru-RU" dirty="0" err="1"/>
              <a:t>клієнтських</a:t>
            </a:r>
            <a:r>
              <a:rPr lang="ru-RU" dirty="0"/>
              <a:t> </a:t>
            </a:r>
            <a:r>
              <a:rPr lang="ru-RU" dirty="0" err="1"/>
              <a:t>відгуків</a:t>
            </a:r>
            <a:r>
              <a:rPr lang="ru-RU" dirty="0"/>
              <a:t> в </a:t>
            </a:r>
            <a:r>
              <a:rPr lang="ru-RU" dirty="0" err="1"/>
              <a:t>соціальних</a:t>
            </a:r>
            <a:r>
              <a:rPr lang="ru-RU" dirty="0"/>
              <a:t> мережах та форумах. А, </a:t>
            </a:r>
            <a:r>
              <a:rPr lang="ru-RU" dirty="0" err="1"/>
              <a:t>наприклад</a:t>
            </a:r>
            <a:r>
              <a:rPr lang="ru-RU" dirty="0"/>
              <a:t>, </a:t>
            </a:r>
            <a:r>
              <a:rPr lang="ru-RU" dirty="0" err="1"/>
              <a:t>відповідь</a:t>
            </a:r>
            <a:r>
              <a:rPr lang="ru-RU" dirty="0"/>
              <a:t> на </a:t>
            </a:r>
            <a:r>
              <a:rPr lang="ru-RU" dirty="0" err="1"/>
              <a:t>питання</a:t>
            </a:r>
            <a:r>
              <a:rPr lang="ru-RU" dirty="0"/>
              <a:t> по тексту,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допомогати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час </a:t>
            </a:r>
            <a:r>
              <a:rPr lang="ru-RU" dirty="0" err="1"/>
              <a:t>вивчення</a:t>
            </a:r>
            <a:r>
              <a:rPr lang="ru-RU" dirty="0"/>
              <a:t> </a:t>
            </a:r>
            <a:r>
              <a:rPr lang="ru-RU" dirty="0" err="1"/>
              <a:t>матеріалів</a:t>
            </a:r>
            <a:r>
              <a:rPr lang="ru-RU" dirty="0"/>
              <a:t>. 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138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Далі</a:t>
            </a:r>
            <a:r>
              <a:rPr lang="ru-RU" dirty="0"/>
              <a:t> </a:t>
            </a:r>
            <a:r>
              <a:rPr lang="ru-RU" dirty="0" err="1"/>
              <a:t>будуть</a:t>
            </a:r>
            <a:r>
              <a:rPr lang="ru-RU" dirty="0"/>
              <a:t> </a:t>
            </a:r>
            <a:r>
              <a:rPr lang="ru-RU" dirty="0" err="1"/>
              <a:t>представлені</a:t>
            </a:r>
            <a:r>
              <a:rPr lang="ru-RU" dirty="0"/>
              <a:t> </a:t>
            </a:r>
            <a:r>
              <a:rPr lang="ru-RU" dirty="0" err="1"/>
              <a:t>скриншоти</a:t>
            </a:r>
            <a:r>
              <a:rPr lang="ru-RU" dirty="0"/>
              <a:t> </a:t>
            </a:r>
            <a:r>
              <a:rPr lang="ru-RU" dirty="0" err="1"/>
              <a:t>тестування</a:t>
            </a:r>
            <a:r>
              <a:rPr lang="ru-RU" dirty="0"/>
              <a:t> </a:t>
            </a:r>
            <a:r>
              <a:rPr lang="ru-RU" dirty="0" err="1"/>
              <a:t>функцій</a:t>
            </a:r>
            <a:r>
              <a:rPr lang="ru-RU" dirty="0"/>
              <a:t> чат-боту. </a:t>
            </a:r>
            <a:r>
              <a:rPr lang="ru-RU" dirty="0" err="1"/>
              <a:t>Аналіз</a:t>
            </a:r>
            <a:r>
              <a:rPr lang="ru-RU" dirty="0"/>
              <a:t> тексту.</a:t>
            </a:r>
          </a:p>
          <a:p>
            <a:r>
              <a:rPr lang="ru-RU" dirty="0" err="1"/>
              <a:t>Повідомлення</a:t>
            </a:r>
            <a:r>
              <a:rPr lang="ru-RU" dirty="0"/>
              <a:t>:"..." бот </a:t>
            </a:r>
            <a:r>
              <a:rPr lang="ru-RU" dirty="0" err="1"/>
              <a:t>визначив</a:t>
            </a:r>
            <a:r>
              <a:rPr lang="ru-RU" dirty="0"/>
              <a:t> як </a:t>
            </a:r>
            <a:r>
              <a:rPr lang="ru-RU" dirty="0" err="1"/>
              <a:t>токсичний</a:t>
            </a:r>
            <a:r>
              <a:rPr lang="ru-RU" dirty="0"/>
              <a:t>, а "..", як </a:t>
            </a:r>
            <a:r>
              <a:rPr lang="ru-RU" dirty="0" err="1"/>
              <a:t>повідомлення</a:t>
            </a:r>
            <a:r>
              <a:rPr lang="ru-RU" dirty="0"/>
              <a:t> доброго характеру.</a:t>
            </a:r>
            <a:br>
              <a:rPr lang="ru-RU" dirty="0"/>
            </a:br>
            <a:r>
              <a:rPr lang="ru-RU" dirty="0" err="1"/>
              <a:t>Викликаючи</a:t>
            </a:r>
            <a:r>
              <a:rPr lang="ru-RU" dirty="0"/>
              <a:t> команду </a:t>
            </a:r>
            <a:r>
              <a:rPr lang="pl-PL" dirty="0"/>
              <a:t>/</a:t>
            </a:r>
            <a:r>
              <a:rPr lang="en-US" dirty="0"/>
              <a:t>sentimental</a:t>
            </a:r>
            <a:r>
              <a:rPr lang="ru-RU" dirty="0"/>
              <a:t>, на </a:t>
            </a:r>
            <a:r>
              <a:rPr lang="ru-RU" dirty="0" err="1"/>
              <a:t>пов</a:t>
            </a:r>
            <a:r>
              <a:rPr lang="uk-UA" dirty="0" err="1"/>
              <a:t>ідомлення</a:t>
            </a:r>
            <a:r>
              <a:rPr lang="uk-UA" dirty="0"/>
              <a:t>:</a:t>
            </a:r>
            <a:r>
              <a:rPr lang="en-US" dirty="0"/>
              <a:t>”</a:t>
            </a:r>
            <a:r>
              <a:rPr lang="ru-RU" dirty="0"/>
              <a:t>..</a:t>
            </a:r>
            <a:r>
              <a:rPr lang="en-US" dirty="0"/>
              <a:t>”</a:t>
            </a:r>
            <a:r>
              <a:rPr lang="ru-RU" dirty="0"/>
              <a:t> – бот в</a:t>
            </a:r>
            <a:r>
              <a:rPr lang="uk-UA" dirty="0" err="1"/>
              <a:t>ідповідає</a:t>
            </a:r>
            <a:r>
              <a:rPr lang="uk-UA" dirty="0"/>
              <a:t>..</a:t>
            </a:r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A771-3D4A-49A3-8499-08B680AB9BA8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73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BD6B5-8853-C009-FA07-E9A59CFEF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D799FA-1A6E-6898-E748-10AFFCBD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8ACFF5-AC99-F237-F2ED-D65D1903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F5DF6A-8FA4-DEB4-FB0F-A756A4BF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B40F52-A7A7-F86C-208F-17DD3FB9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5878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26F92-BBCA-4DC1-2B9F-BD8D9EE3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866288-418E-D5C7-A6BC-E5BF74A27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647722-2418-FBC7-46FB-5A800EFA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A09A33-51E1-6A56-2362-AB9A4D8C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51CC2-137A-64EB-AAA9-A4FF1826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3014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B5B79-3488-20E3-A184-C28ACBD31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51313F-3DDA-C499-9F0D-D82EA1417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9D9C9D-4C52-D226-CC7D-D5091DC3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22B0C-5918-5284-5D9E-C3D577FA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F8012E-0D1B-A7AD-6442-C978440C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29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C3C3A-A19E-D360-F203-A5812537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CD5C0B-2903-FB4E-E65D-414A6184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DDF8BF-50EE-85B5-CB35-49ACA35A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F76712-F482-081E-3884-34D2C8C8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E162C-0491-4820-3B4C-D3495279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7941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AD752-76BC-B724-992C-BDDB514D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F8FBA2-74CE-9E1B-E5C1-5FE3A0681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955E58-A5F5-906D-2CE9-ABBF5D47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3A43D3-E633-EF90-9784-11443ADB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6A4E42-70D3-1F52-569B-8AE15722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4371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6600F-84FC-8AC8-841C-38D7B2F6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991E1-20F5-F136-C81A-0CD321F33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0B2731-B0D8-7806-B3F9-C647CB988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5AA6FE-F535-5386-E26D-D7BDF8C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7F09C6-6F39-18EF-6C8D-156932A2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E2BEF-2C82-DABC-9DB2-D1BD10E9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704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C30B2-B32C-87DD-1582-F15DF379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9AF048-034D-D0A9-0FB5-F17A4FD0E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3AF39B-83C9-48FD-B33D-05463A344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42AE8F-37F1-F305-BABE-7997A5E83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9CCC5E-E124-0F3F-FF1B-1C49AFC7E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F153DB-CB3F-73C6-9EC4-11CFC8A3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87BFB1-376A-14B1-0159-3079E8DC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0AB199-1FFC-72EE-0ACB-D4B545B7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8380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3F374-2471-BBD7-E9CD-CF5CA3CD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5146D2-7F3F-B174-7694-9F948ED8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0D5705-E17B-9E2A-8E60-FAED060B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267EF3-7068-AE74-AD78-5F94AE04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954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153143-810B-B486-895D-578D54F9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549C1C-93A1-ABED-08D3-B0F2AC70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670921-8166-1D4B-A04C-592D403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1759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74A8F-C7F7-6197-B7E9-CD325903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3C76F5-8576-421F-F639-9B2A2777E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A834D6-271D-F390-737C-D9FA07E8F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8A75DF-77B8-ED31-4D22-D548384F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BB2910-13E3-F71D-CA7D-327C2B12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03201D-1960-15B7-FC6E-309CA32A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3972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85ED9-91AC-5AF8-420C-3636ED67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944A2B6-8D98-FE4D-5FA2-F3BB8C928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06B3A7-2453-5C8B-5F96-5BC3811CF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872597-CD3D-2345-D801-8B312D6F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0C0D7-A415-0BA7-F1DD-961D37B5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6DF88D-84BE-9E6B-78A6-7DAFF230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3631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DC060-995D-7A0C-2F75-1C460773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0F33AD-C5D5-F65D-6ADD-A68C76D6B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A4C894-FFAE-8567-1758-9161C02F1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3D047-2CC1-4D3A-AA25-F027AFAEBE04}" type="datetimeFigureOut">
              <a:rPr lang="ru-UA" smtClean="0"/>
              <a:t>09.02.2025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405B1D-39FE-069A-92FA-AECAB1D07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2096FC-916D-38B9-3635-3E940A34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FA4CF-2C41-4DDD-89B7-ACC520D437A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986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mpactlab.com/2022/11/13/most-advanced-humanoid-robot-in-world-will-have-working-legs-within-next-yea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Youngertss/Analyser_TGbo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hyperlink" Target="https://proglib.io/p/python-dig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Зображення, що містить автомат, робот, іграшка, Вигаданий герой&#10;&#10;Автоматично згенерований опис">
            <a:extLst>
              <a:ext uri="{FF2B5EF4-FFF2-40B4-BE49-F238E27FC236}">
                <a16:creationId xmlns:a16="http://schemas.microsoft.com/office/drawing/2014/main" id="{4139C8C2-5BB3-1B15-D604-E5986B6482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4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АНАЛІЗ ПРИРОДНОЇ МОВИ (NLP) І СТВОРЕННЯ ЧАТ-БОТІВ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7DE7E-C0C8-BD4A-8FC5-EE672D25D03C}"/>
              </a:ext>
            </a:extLst>
          </p:cNvPr>
          <p:cNvSpPr txBox="1"/>
          <p:nvPr/>
        </p:nvSpPr>
        <p:spPr>
          <a:xfrm>
            <a:off x="841248" y="5654391"/>
            <a:ext cx="10506456" cy="1155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Автор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uk-UA" sz="2000" dirty="0">
                <a:solidFill>
                  <a:schemeClr val="bg1"/>
                </a:solidFill>
              </a:rPr>
              <a:t>учень 11 класу Дніпровського ліцею №3 ДМР</a:t>
            </a:r>
            <a:endParaRPr lang="en-US" sz="20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Керівник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Тетяна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Вовк</a:t>
            </a:r>
            <a:r>
              <a:rPr lang="uk-UA" sz="2000" dirty="0">
                <a:solidFill>
                  <a:schemeClr val="bg1"/>
                </a:solidFill>
              </a:rPr>
              <a:t>,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вчитель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інформатики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вищої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кваліфікаційної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категорії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вчитель</a:t>
            </a:r>
            <a:r>
              <a:rPr lang="ru-RU" sz="2000" dirty="0">
                <a:solidFill>
                  <a:schemeClr val="bg1"/>
                </a:solidFill>
              </a:rPr>
              <a:t>-методист</a:t>
            </a:r>
            <a:endParaRPr lang="en-US" sz="20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39379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304B68-29EC-D579-1F7C-9CE6976B98F3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BAF412CC-0B53-6F59-14DA-9EE14EE9B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A891B659-12FD-CCC2-580A-FFBE2A2EA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3BAF6E1B-25CD-74E2-C827-CEDCE49CF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81027D7-D61B-18C4-F231-264E19B70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C6C26E7F-C6CA-F2CB-5E72-403C6608C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5E234F-7141-7C9F-88F4-8908CA13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DEE9AEE-D375-F0D9-9DFA-3CF14441C55D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69D91CA6-E9C9-28A5-1C90-A489D3DFD971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296BCFA-A9FE-F56C-7301-DA8C6E329F49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7263905-D860-05E9-754A-86E16671F426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CB2A162-8976-9969-7537-76CEAB816A47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AB03116-863A-28D1-1D9B-3EEB7186B8C7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CB44FF0-A1B8-9B36-7AF9-6324ACEC3BA3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8D9A13B-5DFB-06BC-0CC7-007353AAD20E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7BD4CFB-FF71-1ACB-69C6-A5C8E3B211BE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D782E06-31AC-80B3-AF62-436061D40A6A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3920F4-BC39-D5CD-A5ED-24FDF4CFCB3B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E0BB3629-FA7D-B19F-148F-C9D8232997EF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68E8DA5-304A-A411-BC9A-3C6C83272157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397582F-8D84-3883-09BF-80701F59A1B1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2843756" y="192520"/>
            <a:ext cx="6790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ФУНКЦІОНАЛУ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55C120C-B9F8-5CDE-9E0E-08653788F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5" y="2471999"/>
            <a:ext cx="2663168" cy="2663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4E865B-30DB-FC36-1D08-4EBE635CACF0}"/>
              </a:ext>
            </a:extLst>
          </p:cNvPr>
          <p:cNvSpPr txBox="1"/>
          <p:nvPr/>
        </p:nvSpPr>
        <p:spPr>
          <a:xfrm>
            <a:off x="65507" y="5076795"/>
            <a:ext cx="3586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Робота з контекстом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4456F85-D3B5-2885-BCF8-9ACEFC18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05" y="1489855"/>
            <a:ext cx="7365643" cy="28111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173E54-3033-97B2-8D0F-955E30403715}"/>
              </a:ext>
            </a:extLst>
          </p:cNvPr>
          <p:cNvSpPr txBox="1"/>
          <p:nvPr/>
        </p:nvSpPr>
        <p:spPr>
          <a:xfrm>
            <a:off x="4466403" y="999603"/>
            <a:ext cx="4597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answer_by_context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UA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C09A136-AEF7-503A-5034-54EE93E45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587" y="4876076"/>
            <a:ext cx="7373160" cy="1593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2B0603-7D79-D3F1-82EC-B654BCBC931B}"/>
              </a:ext>
            </a:extLst>
          </p:cNvPr>
          <p:cNvSpPr txBox="1"/>
          <p:nvPr/>
        </p:nvSpPr>
        <p:spPr>
          <a:xfrm>
            <a:off x="4511321" y="4414411"/>
            <a:ext cx="4509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word_in_context</a:t>
            </a:r>
            <a:endParaRPr lang="ru-UA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3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304B68-29EC-D579-1F7C-9CE6976B98F3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BAF412CC-0B53-6F59-14DA-9EE14EE9B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A891B659-12FD-CCC2-580A-FFBE2A2EA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3BAF6E1B-25CD-74E2-C827-CEDCE49CF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81027D7-D61B-18C4-F231-264E19B70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C6C26E7F-C6CA-F2CB-5E72-403C6608C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5E234F-7141-7C9F-88F4-8908CA13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DEE9AEE-D375-F0D9-9DFA-3CF14441C55D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69D91CA6-E9C9-28A5-1C90-A489D3DFD971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296BCFA-A9FE-F56C-7301-DA8C6E329F49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7263905-D860-05E9-754A-86E16671F426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CB2A162-8976-9969-7537-76CEAB816A47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AB03116-863A-28D1-1D9B-3EEB7186B8C7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CB44FF0-A1B8-9B36-7AF9-6324ACEC3BA3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8D9A13B-5DFB-06BC-0CC7-007353AAD20E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7BD4CFB-FF71-1ACB-69C6-A5C8E3B211BE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D782E06-31AC-80B3-AF62-436061D40A6A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3920F4-BC39-D5CD-A5ED-24FDF4CFCB3B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E0BB3629-FA7D-B19F-148F-C9D8232997EF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68E8DA5-304A-A411-BC9A-3C6C83272157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397582F-8D84-3883-09BF-80701F59A1B1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2843756" y="192520"/>
            <a:ext cx="6790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ФУНКЦІОНАЛУ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55C120C-B9F8-5CDE-9E0E-08653788F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5" y="2471999"/>
            <a:ext cx="2663168" cy="2663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4E865B-30DB-FC36-1D08-4EBE635CACF0}"/>
              </a:ext>
            </a:extLst>
          </p:cNvPr>
          <p:cNvSpPr txBox="1"/>
          <p:nvPr/>
        </p:nvSpPr>
        <p:spPr>
          <a:xfrm>
            <a:off x="65507" y="5076795"/>
            <a:ext cx="3586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 зображення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6BC141-B235-47CA-C4EC-814316A7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100" y="3365358"/>
            <a:ext cx="4751324" cy="2849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AECED3-43A7-0262-E859-B98892E149EF}"/>
              </a:ext>
            </a:extLst>
          </p:cNvPr>
          <p:cNvSpPr txBox="1"/>
          <p:nvPr/>
        </p:nvSpPr>
        <p:spPr>
          <a:xfrm>
            <a:off x="7377998" y="6222889"/>
            <a:ext cx="2893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тесту </a:t>
            </a:r>
            <a:r>
              <a:rPr lang="ru-RU" sz="1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опису</a:t>
            </a:r>
            <a:endParaRPr lang="ru-UA" sz="1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4DBE270-F409-6F45-86CE-D9EF851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811" y="1865761"/>
            <a:ext cx="6188164" cy="13072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84DEB-3163-498B-041D-5FC2CAE484A7}"/>
              </a:ext>
            </a:extLst>
          </p:cNvPr>
          <p:cNvSpPr txBox="1"/>
          <p:nvPr/>
        </p:nvSpPr>
        <p:spPr>
          <a:xfrm>
            <a:off x="5564842" y="1347068"/>
            <a:ext cx="474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 </a:t>
            </a:r>
            <a:r>
              <a:rPr lang="ru-RU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describe_photo</a:t>
            </a:r>
            <a:endParaRPr lang="ru-UA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4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Що таке основний і узкоспеціфічний штучний інтелект, де і як застосовується  ШІ | Поширені запитання">
            <a:extLst>
              <a:ext uri="{FF2B5EF4-FFF2-40B4-BE49-F238E27FC236}">
                <a16:creationId xmlns:a16="http://schemas.microsoft.com/office/drawing/2014/main" id="{FFD7D49D-5D13-CBEC-D77C-DC6C41A5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2" r="28507" b="909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ВИСНОВОК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7DE7E-C0C8-BD4A-8FC5-EE672D25D03C}"/>
              </a:ext>
            </a:extLst>
          </p:cNvPr>
          <p:cNvSpPr txBox="1"/>
          <p:nvPr/>
        </p:nvSpPr>
        <p:spPr>
          <a:xfrm>
            <a:off x="251386" y="2617494"/>
            <a:ext cx="6348590" cy="4120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NLP: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Широке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застосування</a:t>
            </a:r>
            <a:r>
              <a:rPr lang="en-US" sz="2400" dirty="0">
                <a:solidFill>
                  <a:schemeClr val="bg1"/>
                </a:solidFill>
              </a:rPr>
              <a:t> в </a:t>
            </a:r>
            <a:r>
              <a:rPr lang="en-US" sz="2400" dirty="0" err="1">
                <a:solidFill>
                  <a:schemeClr val="bg1"/>
                </a:solidFill>
              </a:rPr>
              <a:t>бізнесі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медицині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освіті</a:t>
            </a:r>
            <a:r>
              <a:rPr lang="pl-PL" sz="2400" dirty="0">
                <a:solidFill>
                  <a:schemeClr val="bg1"/>
                </a:solidFill>
              </a:rPr>
              <a:t>;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Проблематика</a:t>
            </a:r>
            <a:r>
              <a:rPr lang="en-US" sz="2400" dirty="0">
                <a:solidFill>
                  <a:schemeClr val="bg1"/>
                </a:solidFill>
              </a:rPr>
              <a:t> NLP</a:t>
            </a:r>
            <a:r>
              <a:rPr lang="uk-UA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Чат-боти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Ефективні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для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автоматизації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але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потребують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обслуговування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</a:rPr>
              <a:t>Можливі варіанти розвитку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проекту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Додавання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нового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функціоналу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Пошук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кращих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моделей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Інтеграція</a:t>
            </a:r>
            <a:r>
              <a:rPr lang="en-US" sz="2400" dirty="0">
                <a:solidFill>
                  <a:schemeClr val="bg1"/>
                </a:solidFill>
              </a:rPr>
              <a:t> з </a:t>
            </a:r>
            <a:r>
              <a:rPr lang="en-US" sz="2400" dirty="0" err="1">
                <a:solidFill>
                  <a:schemeClr val="bg1"/>
                </a:solidFill>
              </a:rPr>
              <a:t>базами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даних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9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7DE7E-C0C8-BD4A-8FC5-EE672D25D03C}"/>
              </a:ext>
            </a:extLst>
          </p:cNvPr>
          <p:cNvSpPr txBox="1"/>
          <p:nvPr/>
        </p:nvSpPr>
        <p:spPr>
          <a:xfrm>
            <a:off x="1166051" y="793007"/>
            <a:ext cx="5163022" cy="2635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проекту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uk-UA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Analyser_TGbot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Тестування_боту">
            <a:hlinkClick r:id="" action="ppaction://media"/>
            <a:extLst>
              <a:ext uri="{FF2B5EF4-FFF2-40B4-BE49-F238E27FC236}">
                <a16:creationId xmlns:a16="http://schemas.microsoft.com/office/drawing/2014/main" id="{065C4A98-4592-7F33-D424-D0CD65D6D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3383" y="446417"/>
            <a:ext cx="2862388" cy="6222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71389-4BA5-E8AA-1604-4932ABA9B7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23" y="4251165"/>
            <a:ext cx="2417834" cy="2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75701F5-4DC7-8355-AA9B-F591F95EAF22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5CA6FD8E-BFA8-CC3A-3766-F858FB088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5DC0A64-7D56-50D0-0323-6F915608F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196917B2-C47A-CD24-8642-F28262031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F5133AA-A9EC-103D-81B4-FD8027CBF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C3ADBC9-08CF-7074-A673-F64974732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9CE0F04E-880F-9A63-C51C-8CE91154F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0BA49F7-461D-F750-1CAE-886ABA79648B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D85010-9D69-D7EF-E284-9558BE1DCDCF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248C73-C620-3201-E574-5F38E7F4407C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8D35F31-66A9-147B-7799-77F52EC9C089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F56EA72-FC8C-1F3A-B594-78385EE20351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116F10A-902C-05F4-CDF9-2F42E68F3E03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E3DFE48-6D1C-D6E8-23E2-6F16D0AD48F3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54DCCF9-EC6C-009D-1FA2-01E27CCC5806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4E6855D-F226-81C5-CEC7-3A81E9FB6369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AA9E5B6D-796E-5C7F-7713-CB1E728EA0C8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F2A9F984-C42B-6DB5-90E1-47011E690FC2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0E32D2D3-5C32-41C0-1F93-F539E826339A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00D4EDF-5C8F-F1E9-298E-4313209E89E8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8719890-4910-81B2-285C-DF8DBB6CAC39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3919817" y="298604"/>
            <a:ext cx="4175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 ДОСЛІДЖЕННЯ</a:t>
            </a:r>
            <a:endParaRPr lang="ru-UA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01068-6647-6288-571F-733747C3E7AE}"/>
              </a:ext>
            </a:extLst>
          </p:cNvPr>
          <p:cNvSpPr txBox="1"/>
          <p:nvPr/>
        </p:nvSpPr>
        <p:spPr>
          <a:xfrm>
            <a:off x="1710003" y="1813366"/>
            <a:ext cx="5191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 дослідження</a:t>
            </a:r>
            <a:r>
              <a:rPr lang="pl-PL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розібратися із особливостями аналізу природної мови та створити чат-бота у телеграм з відповідним функціоналом.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elegram — Википедия">
            <a:extLst>
              <a:ext uri="{FF2B5EF4-FFF2-40B4-BE49-F238E27FC236}">
                <a16:creationId xmlns:a16="http://schemas.microsoft.com/office/drawing/2014/main" id="{D4EF964F-8656-C5FE-3AF4-6DEDBF16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741" y="2786579"/>
            <a:ext cx="1558855" cy="155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4BD32-958C-D017-7CAB-737C368BC9A7}"/>
              </a:ext>
            </a:extLst>
          </p:cNvPr>
          <p:cNvSpPr txBox="1"/>
          <p:nvPr/>
        </p:nvSpPr>
        <p:spPr>
          <a:xfrm>
            <a:off x="1710003" y="4143361"/>
            <a:ext cx="51916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Актуалізація: </a:t>
            </a:r>
            <a:r>
              <a:rPr lang="uk-UA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ш</a:t>
            </a:r>
            <a:r>
              <a:rPr lang="uk-UA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тучний інтелект є широко застосованим у сучасному світі і в майбутньому неминуче буде повсюди.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6" name="Picture 2" descr="aiogram - Open Collective">
            <a:extLst>
              <a:ext uri="{FF2B5EF4-FFF2-40B4-BE49-F238E27FC236}">
                <a16:creationId xmlns:a16="http://schemas.microsoft.com/office/drawing/2014/main" id="{E99E74A7-FF77-1CC2-2363-349B451E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590" y="4478973"/>
            <a:ext cx="1605006" cy="160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488127-68F2-C1A0-5057-B3B14FD85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66401" y="948471"/>
            <a:ext cx="3565652" cy="1782826"/>
          </a:xfrm>
          <a:prstGeom prst="rect">
            <a:avLst/>
          </a:prstGeom>
        </p:spPr>
      </p:pic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01FB641-38F1-37EC-B0FE-49DC45CEE4CD}"/>
              </a:ext>
            </a:extLst>
          </p:cNvPr>
          <p:cNvCxnSpPr/>
          <p:nvPr/>
        </p:nvCxnSpPr>
        <p:spPr>
          <a:xfrm>
            <a:off x="1916595" y="3412756"/>
            <a:ext cx="4194928" cy="0"/>
          </a:xfrm>
          <a:prstGeom prst="line">
            <a:avLst/>
          </a:prstGeom>
          <a:ln>
            <a:solidFill>
              <a:srgbClr val="D87B3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C774DDE-FF6C-64EC-5578-D8822C5AE096}"/>
              </a:ext>
            </a:extLst>
          </p:cNvPr>
          <p:cNvCxnSpPr/>
          <p:nvPr/>
        </p:nvCxnSpPr>
        <p:spPr>
          <a:xfrm>
            <a:off x="1858226" y="5708013"/>
            <a:ext cx="4194928" cy="0"/>
          </a:xfrm>
          <a:prstGeom prst="line">
            <a:avLst/>
          </a:prstGeom>
          <a:ln>
            <a:solidFill>
              <a:srgbClr val="D87B3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6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7" name="Группа 2076">
            <a:extLst>
              <a:ext uri="{FF2B5EF4-FFF2-40B4-BE49-F238E27FC236}">
                <a16:creationId xmlns:a16="http://schemas.microsoft.com/office/drawing/2014/main" id="{FCEAC337-DE07-6D10-EB5E-5CB18E7E698D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BB926B8-8803-7916-6E2D-E1BF8B8D2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34E4B000-53ED-EECF-D951-D8EB58DA1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9E5F1427-6F1C-827D-19B5-1798EBEB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9CB610DD-0E40-BB62-02BA-4EB89FA41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74E0501C-187E-CC0A-04B9-3DF4DED06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F3295CB4-0DE6-7AF8-1FAD-0D3B44CA3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1316CD5B-C75A-89D7-F523-38B8581C0F1F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CCB01B6E-39B4-646E-33AF-9721D36A658E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73DB5AD0-C1C8-71F2-16AA-D1F85E3E2D8D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5F393E1C-7FFC-C2E8-62FD-3D560101ECB2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D613E48A-E8D7-66A6-F9BB-89DC6566BCCE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6F2283E-CFD8-94B3-06B1-90C0E81DB30D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9BD1F96-8A30-76CE-33AB-4DEB1FB2B9B5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2FA1C6AB-5FD0-53EE-61D7-23BB65F575F6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67BC4E9-BD54-091D-A490-5AF25FCD4F24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7C1736BF-78DF-FF67-BF5F-885676AFEFA8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3110E75-FD97-F6EE-5052-BBD02A4A650F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9A09B8F4-929A-EA44-8ED1-6906CAFDA759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D327AE9-10AF-33B6-8966-9A5F1D44CA02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BE1616-53C6-527B-E55B-9BA720DEA286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BF6DDA0-E8AD-AE89-6CEA-1DDF0A7D3C01}"/>
              </a:ext>
            </a:extLst>
          </p:cNvPr>
          <p:cNvCxnSpPr/>
          <p:nvPr/>
        </p:nvCxnSpPr>
        <p:spPr>
          <a:xfrm flipH="1">
            <a:off x="9355365" y="4326894"/>
            <a:ext cx="4434038" cy="3816417"/>
          </a:xfrm>
          <a:prstGeom prst="line">
            <a:avLst/>
          </a:prstGeom>
          <a:ln>
            <a:solidFill>
              <a:srgbClr val="D27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2114364" y="473495"/>
            <a:ext cx="79632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 ТАКЕ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(NATURAL LANGUAGE PROCESSING)</a:t>
            </a:r>
            <a:endParaRPr lang="ru-UA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OS 18 ile Siri yeniden doğuyor: İşte beklenen yeni yetenekleri |  DonanımHaber">
            <a:extLst>
              <a:ext uri="{FF2B5EF4-FFF2-40B4-BE49-F238E27FC236}">
                <a16:creationId xmlns:a16="http://schemas.microsoft.com/office/drawing/2014/main" id="{B4A21962-975E-7C41-48ED-139FD80B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371" y="1608074"/>
            <a:ext cx="4542410" cy="255510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kTok - Make Your Day">
            <a:extLst>
              <a:ext uri="{FF2B5EF4-FFF2-40B4-BE49-F238E27FC236}">
                <a16:creationId xmlns:a16="http://schemas.microsoft.com/office/drawing/2014/main" id="{D5D47A6D-CABC-9FF3-EE2C-F9572942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06" y="4472523"/>
            <a:ext cx="1764009" cy="176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Tube">
            <a:extLst>
              <a:ext uri="{FF2B5EF4-FFF2-40B4-BE49-F238E27FC236}">
                <a16:creationId xmlns:a16="http://schemas.microsoft.com/office/drawing/2014/main" id="{EE9D034B-1280-2D24-3B0B-B05BE9A2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93" y="4501785"/>
            <a:ext cx="1764009" cy="176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225EC-8E66-687F-8770-411C99BC47AF}"/>
              </a:ext>
            </a:extLst>
          </p:cNvPr>
          <p:cNvSpPr txBox="1"/>
          <p:nvPr/>
        </p:nvSpPr>
        <p:spPr>
          <a:xfrm>
            <a:off x="7847113" y="6349430"/>
            <a:ext cx="3320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Субтитри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</a:t>
            </a: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 коментарів</a:t>
            </a:r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BC80D-4FB4-25AD-7525-690DD64412FC}"/>
              </a:ext>
            </a:extLst>
          </p:cNvPr>
          <p:cNvSpPr txBox="1"/>
          <p:nvPr/>
        </p:nvSpPr>
        <p:spPr>
          <a:xfrm>
            <a:off x="8423983" y="4135546"/>
            <a:ext cx="2101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Відповіді на питання</a:t>
            </a:r>
            <a:endParaRPr lang="ru-UA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ADF7F-1482-A6E5-836B-173BD140F833}"/>
              </a:ext>
            </a:extLst>
          </p:cNvPr>
          <p:cNvSpPr txBox="1"/>
          <p:nvPr/>
        </p:nvSpPr>
        <p:spPr>
          <a:xfrm>
            <a:off x="789572" y="2086900"/>
            <a:ext cx="5731196" cy="225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NLP (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обробка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природної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мови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галузь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штучного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інтелекту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займається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взаємодією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комп’ютерами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UA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людськими</a:t>
            </a:r>
            <a:r>
              <a:rPr lang="ru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мовами. 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6C3ECBD-60B7-AE7B-25EC-3364B8874747}"/>
              </a:ext>
            </a:extLst>
          </p:cNvPr>
          <p:cNvCxnSpPr/>
          <p:nvPr/>
        </p:nvCxnSpPr>
        <p:spPr>
          <a:xfrm flipH="1">
            <a:off x="9507765" y="4479294"/>
            <a:ext cx="4434038" cy="381641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9716457-9939-1BD8-3C97-2182A4EAFA5B}"/>
              </a:ext>
            </a:extLst>
          </p:cNvPr>
          <p:cNvCxnSpPr/>
          <p:nvPr/>
        </p:nvCxnSpPr>
        <p:spPr>
          <a:xfrm flipH="1">
            <a:off x="9507765" y="4479294"/>
            <a:ext cx="4434038" cy="3816417"/>
          </a:xfrm>
          <a:prstGeom prst="line">
            <a:avLst/>
          </a:prstGeom>
          <a:ln>
            <a:solidFill>
              <a:srgbClr val="D27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4DCCE5D-01A8-CB6E-2CA7-5CDEC5468363}"/>
              </a:ext>
            </a:extLst>
          </p:cNvPr>
          <p:cNvCxnSpPr/>
          <p:nvPr/>
        </p:nvCxnSpPr>
        <p:spPr>
          <a:xfrm flipH="1">
            <a:off x="9660165" y="4631694"/>
            <a:ext cx="4434038" cy="3816417"/>
          </a:xfrm>
          <a:prstGeom prst="line">
            <a:avLst/>
          </a:prstGeom>
          <a:ln>
            <a:solidFill>
              <a:srgbClr val="D27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6" name="Рисунок 2075">
            <a:extLst>
              <a:ext uri="{FF2B5EF4-FFF2-40B4-BE49-F238E27FC236}">
                <a16:creationId xmlns:a16="http://schemas.microsoft.com/office/drawing/2014/main" id="{0E0B454C-3F1B-0496-4EC3-9223D08A82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177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1023" y="3918763"/>
            <a:ext cx="3025160" cy="30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B3194811-2D8C-6231-E745-317AF72F3102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5E44FBC2-A355-594A-FA5C-52E4E1711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FED16A8-D2F8-040E-0A05-AA6CA89DC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FF521F8-0C7D-61B5-F19A-6FD70EA06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2718C1D-52DD-8D9B-4BEF-74B0B9A14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22A1CA10-A353-9BF3-9556-7BC94A834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D3986AC-662B-495B-9D1A-5D3A8EC8C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78BD4CFF-A15B-738D-3ADF-2F8FFED015D3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4057B85E-E281-9EAB-993C-85F69AF472E6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4F81BB6-66A9-F710-00BF-E4C461B4F3ED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61A034EE-26DC-4646-47BE-621019590314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90FE403A-C787-663D-AF12-87A9E7F64AD5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BCD4DC5A-DF76-5A71-61CB-3C7F45866350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FD784572-DC69-929C-7AE9-A8A163F68BB9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78E46130-83CD-ED05-097F-F410CBFD2073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6F31A355-7A9F-BEB7-7BC6-74FEFBCAB92D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AD16CA60-240F-70BE-5782-4677BEF0031E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E7F7023-14C3-6103-1CAE-1BD87381186E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2A0E5A1-1C39-41B4-064C-EAC6B0173FBC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D23344D-B1F6-CD83-BEFF-60EBF5D550EC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62D82F66-558F-1C7C-349B-4136EDB2E28D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Прямоугольник: скругленные противолежащие углы 21">
            <a:extLst>
              <a:ext uri="{FF2B5EF4-FFF2-40B4-BE49-F238E27FC236}">
                <a16:creationId xmlns:a16="http://schemas.microsoft.com/office/drawing/2014/main" id="{35BF6F62-5C82-C56F-3610-2FC99EB26689}"/>
              </a:ext>
            </a:extLst>
          </p:cNvPr>
          <p:cNvSpPr/>
          <p:nvPr/>
        </p:nvSpPr>
        <p:spPr>
          <a:xfrm>
            <a:off x="9401738" y="2111915"/>
            <a:ext cx="1922401" cy="744808"/>
          </a:xfrm>
          <a:prstGeom prst="round2DiagRect">
            <a:avLst>
              <a:gd name="adj1" fmla="val 16667"/>
              <a:gd name="adj2" fmla="val 8617"/>
            </a:avLst>
          </a:prstGeom>
          <a:solidFill>
            <a:schemeClr val="accent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Прямоугольник: скругленные противолежащие углы 18">
            <a:extLst>
              <a:ext uri="{FF2B5EF4-FFF2-40B4-BE49-F238E27FC236}">
                <a16:creationId xmlns:a16="http://schemas.microsoft.com/office/drawing/2014/main" id="{26A8D6C2-C41E-856F-672B-119A9F7DE8A2}"/>
              </a:ext>
            </a:extLst>
          </p:cNvPr>
          <p:cNvSpPr/>
          <p:nvPr/>
        </p:nvSpPr>
        <p:spPr>
          <a:xfrm>
            <a:off x="4422590" y="2117132"/>
            <a:ext cx="3443246" cy="744808"/>
          </a:xfrm>
          <a:prstGeom prst="round2DiagRect">
            <a:avLst>
              <a:gd name="adj1" fmla="val 16667"/>
              <a:gd name="adj2" fmla="val 8617"/>
            </a:avLst>
          </a:prstGeom>
          <a:solidFill>
            <a:schemeClr val="accent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" name="Прямоугольник: скругленные противолежащие углы 17">
            <a:extLst>
              <a:ext uri="{FF2B5EF4-FFF2-40B4-BE49-F238E27FC236}">
                <a16:creationId xmlns:a16="http://schemas.microsoft.com/office/drawing/2014/main" id="{3E010C34-ABA5-E8BB-F0F5-3F3869AC3804}"/>
              </a:ext>
            </a:extLst>
          </p:cNvPr>
          <p:cNvSpPr/>
          <p:nvPr/>
        </p:nvSpPr>
        <p:spPr>
          <a:xfrm>
            <a:off x="867861" y="2100058"/>
            <a:ext cx="1827213" cy="744808"/>
          </a:xfrm>
          <a:prstGeom prst="round2DiagRect">
            <a:avLst>
              <a:gd name="adj1" fmla="val 16667"/>
              <a:gd name="adj2" fmla="val 8617"/>
            </a:avLst>
          </a:prstGeom>
          <a:solidFill>
            <a:schemeClr val="accent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C6CD3C4-212F-A2AA-A3D9-6BF2CB9A3A95}"/>
              </a:ext>
            </a:extLst>
          </p:cNvPr>
          <p:cNvSpPr/>
          <p:nvPr/>
        </p:nvSpPr>
        <p:spPr>
          <a:xfrm>
            <a:off x="735566" y="1910818"/>
            <a:ext cx="510138" cy="496237"/>
          </a:xfrm>
          <a:prstGeom prst="ellipse">
            <a:avLst/>
          </a:prstGeom>
          <a:solidFill>
            <a:srgbClr val="D57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3518952" y="536623"/>
            <a:ext cx="6071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СФЕРИ ЗАСТОСУВАННЯ </a:t>
            </a:r>
            <a:r>
              <a:rPr lang="pl-PL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endParaRPr lang="ru-UA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A11273-0038-4118-D50D-A50E9BB1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81" y="3176853"/>
            <a:ext cx="5291186" cy="3144524"/>
          </a:xfrm>
          <a:prstGeom prst="rect">
            <a:avLst/>
          </a:prstGeom>
        </p:spPr>
      </p:pic>
      <p:sp>
        <p:nvSpPr>
          <p:cNvPr id="8" name="AutoShape 4" descr="персонализация контента">
            <a:extLst>
              <a:ext uri="{FF2B5EF4-FFF2-40B4-BE49-F238E27FC236}">
                <a16:creationId xmlns:a16="http://schemas.microsoft.com/office/drawing/2014/main" id="{BBFBDBA5-6D79-F8A1-5C0F-D706EC241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4939" y="272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AutoShape 6" descr="персонализация контента">
            <a:extLst>
              <a:ext uri="{FF2B5EF4-FFF2-40B4-BE49-F238E27FC236}">
                <a16:creationId xmlns:a16="http://schemas.microsoft.com/office/drawing/2014/main" id="{A0ACDEFA-AB6C-A127-1437-0ECD80A81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2927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3AFB7A-30B8-896B-82B9-BCEF42A78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09" y="3176852"/>
            <a:ext cx="6071859" cy="314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0C180-F38B-AB6B-EA5C-2E20A4A522B0}"/>
              </a:ext>
            </a:extLst>
          </p:cNvPr>
          <p:cNvSpPr txBox="1"/>
          <p:nvPr/>
        </p:nvSpPr>
        <p:spPr>
          <a:xfrm>
            <a:off x="798378" y="1855993"/>
            <a:ext cx="427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A28DA-B9BA-90C1-774B-B39E8E3E6D41}"/>
              </a:ext>
            </a:extLst>
          </p:cNvPr>
          <p:cNvSpPr txBox="1"/>
          <p:nvPr/>
        </p:nvSpPr>
        <p:spPr>
          <a:xfrm>
            <a:off x="1104799" y="2223171"/>
            <a:ext cx="2882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Чат-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боти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57B39-E875-7DE1-C7CB-DEA7CB02C113}"/>
              </a:ext>
            </a:extLst>
          </p:cNvPr>
          <p:cNvSpPr txBox="1"/>
          <p:nvPr/>
        </p:nvSpPr>
        <p:spPr>
          <a:xfrm>
            <a:off x="4706666" y="2213777"/>
            <a:ext cx="2971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Таргетована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реклама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A5A4F-E33F-E1E8-EC42-52C9DF6C1058}"/>
              </a:ext>
            </a:extLst>
          </p:cNvPr>
          <p:cNvSpPr txBox="1"/>
          <p:nvPr/>
        </p:nvSpPr>
        <p:spPr>
          <a:xfrm>
            <a:off x="9642228" y="2248269"/>
            <a:ext cx="1444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Переклад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293EF5-2FB5-5F09-5631-2D23C3C21D6C}"/>
              </a:ext>
            </a:extLst>
          </p:cNvPr>
          <p:cNvSpPr/>
          <p:nvPr/>
        </p:nvSpPr>
        <p:spPr>
          <a:xfrm>
            <a:off x="4290296" y="1927892"/>
            <a:ext cx="512799" cy="496237"/>
          </a:xfrm>
          <a:prstGeom prst="ellipse">
            <a:avLst/>
          </a:prstGeom>
          <a:solidFill>
            <a:srgbClr val="D57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E0F215C-1DFC-3D32-EA64-F32AC794E5A1}"/>
              </a:ext>
            </a:extLst>
          </p:cNvPr>
          <p:cNvSpPr/>
          <p:nvPr/>
        </p:nvSpPr>
        <p:spPr>
          <a:xfrm>
            <a:off x="9269444" y="1922675"/>
            <a:ext cx="510138" cy="496237"/>
          </a:xfrm>
          <a:prstGeom prst="ellipse">
            <a:avLst/>
          </a:prstGeom>
          <a:solidFill>
            <a:srgbClr val="D57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D65003-B9C6-4D70-6DF4-4844A3827628}"/>
              </a:ext>
            </a:extLst>
          </p:cNvPr>
          <p:cNvSpPr txBox="1"/>
          <p:nvPr/>
        </p:nvSpPr>
        <p:spPr>
          <a:xfrm>
            <a:off x="4376310" y="1883835"/>
            <a:ext cx="427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574B7B-B657-3E16-05BC-CCED68E2E945}"/>
              </a:ext>
            </a:extLst>
          </p:cNvPr>
          <p:cNvSpPr txBox="1"/>
          <p:nvPr/>
        </p:nvSpPr>
        <p:spPr>
          <a:xfrm>
            <a:off x="9352324" y="1891633"/>
            <a:ext cx="427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UA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F4474DF-BE4D-40D9-618F-C1367CDE3CA7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43BED04-02C5-7815-DBB0-7ABAC7E2A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1CFEEC9C-CF97-DAA6-5A60-3DD39941E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CB00891-1B37-E503-8F50-365753FA3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0D23F17-C7FD-FB2C-385A-B1395464F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ECD3123C-5D49-9BF3-398E-9904DFA7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C9D01968-835C-A190-E01B-CAAAFE75A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136759C6-4564-0C86-F5A9-C3C9CA291359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AE718B8-90C7-DA1F-91E7-A60591DD303C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74E53138-BD7B-441F-A00B-6C79EFC06227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FB1430A3-2B31-FB35-C288-A2F0CC902F3D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2D3B644C-67D9-5CF7-77CD-F07391B4239C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D8FFF54B-C6EC-43AE-FA3E-983531325B07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F7A3DFDB-581E-7CC9-7EF0-34DE2B9DE9D0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46123560-904D-24E6-A2FB-76B3E7957D6E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E079F111-9AD3-B0AF-5B83-E36CB622B24E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2076F287-5482-225F-ED14-14254B832670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8FD70255-2EF9-1104-F41A-68DA88A95242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29059237-5733-4849-4363-C224DF697716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01A8E2A6-11C7-2D2B-2613-208F6D7961D4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263F84D8-F982-B95E-C489-0189D06A4AF8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1A6C640-EDF4-A8C2-D6DA-B219BA959F61}"/>
              </a:ext>
            </a:extLst>
          </p:cNvPr>
          <p:cNvSpPr/>
          <p:nvPr/>
        </p:nvSpPr>
        <p:spPr>
          <a:xfrm>
            <a:off x="438850" y="1947819"/>
            <a:ext cx="4391259" cy="1495123"/>
          </a:xfrm>
          <a:prstGeom prst="roundRect">
            <a:avLst/>
          </a:prstGeom>
          <a:solidFill>
            <a:srgbClr val="D87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3992260" y="281216"/>
            <a:ext cx="45495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 </a:t>
            </a:r>
            <a:r>
              <a:rPr lang="pl-PL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endParaRPr lang="ru-UA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01068-6647-6288-571F-733747C3E7AE}"/>
              </a:ext>
            </a:extLst>
          </p:cNvPr>
          <p:cNvSpPr txBox="1"/>
          <p:nvPr/>
        </p:nvSpPr>
        <p:spPr>
          <a:xfrm>
            <a:off x="732142" y="2006935"/>
            <a:ext cx="37189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Значення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слова коса: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заплетене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волосся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смуга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суходолу на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березі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водойма</a:t>
            </a:r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084BF3-63E2-18D1-EDBC-5E353CA0AC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325" y="4882307"/>
            <a:ext cx="5934075" cy="180975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AutoShape 12" descr="Автообзвон клиентов голосовым роботом: зачем он нужен и как не превратиться  в спам — Контур">
            <a:extLst>
              <a:ext uri="{FF2B5EF4-FFF2-40B4-BE49-F238E27FC236}">
                <a16:creationId xmlns:a16="http://schemas.microsoft.com/office/drawing/2014/main" id="{711F2A21-C92B-A0D9-AEE9-0761BA59F8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2225" y="2986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AutoShape 14" descr="Автообзвон клиентов голосовым роботом: зачем он нужен и как не превратиться  в спам — Контур">
            <a:extLst>
              <a:ext uri="{FF2B5EF4-FFF2-40B4-BE49-F238E27FC236}">
                <a16:creationId xmlns:a16="http://schemas.microsoft.com/office/drawing/2014/main" id="{D19246F3-A56A-5ADE-1CFF-4694D94BBF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4625" y="31384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EC14715D-EE0B-89ED-97D8-9552AA8BB69C}"/>
              </a:ext>
            </a:extLst>
          </p:cNvPr>
          <p:cNvSpPr/>
          <p:nvPr/>
        </p:nvSpPr>
        <p:spPr>
          <a:xfrm>
            <a:off x="548309" y="2101824"/>
            <a:ext cx="216000" cy="21600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6E4A473-08B4-1731-AB4D-9F5FF116FEB3}"/>
              </a:ext>
            </a:extLst>
          </p:cNvPr>
          <p:cNvSpPr/>
          <p:nvPr/>
        </p:nvSpPr>
        <p:spPr>
          <a:xfrm>
            <a:off x="423784" y="3647808"/>
            <a:ext cx="3124159" cy="679086"/>
          </a:xfrm>
          <a:prstGeom prst="roundRect">
            <a:avLst/>
          </a:prstGeom>
          <a:solidFill>
            <a:srgbClr val="D87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2E3DC-1AAB-003E-1D45-683FA834D4E7}"/>
              </a:ext>
            </a:extLst>
          </p:cNvPr>
          <p:cNvSpPr txBox="1"/>
          <p:nvPr/>
        </p:nvSpPr>
        <p:spPr>
          <a:xfrm>
            <a:off x="717075" y="3706923"/>
            <a:ext cx="3718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мови</a:t>
            </a:r>
            <a:endParaRPr lang="pl-PL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D26FEA46-2B4A-46A9-96E7-EB7177FD7142}"/>
              </a:ext>
            </a:extLst>
          </p:cNvPr>
          <p:cNvSpPr/>
          <p:nvPr/>
        </p:nvSpPr>
        <p:spPr>
          <a:xfrm>
            <a:off x="533242" y="3801812"/>
            <a:ext cx="216000" cy="21600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CE03907-801C-EAA7-9E50-96F8B3F517F5}"/>
              </a:ext>
            </a:extLst>
          </p:cNvPr>
          <p:cNvSpPr/>
          <p:nvPr/>
        </p:nvSpPr>
        <p:spPr>
          <a:xfrm>
            <a:off x="3753088" y="3666646"/>
            <a:ext cx="2483887" cy="660248"/>
          </a:xfrm>
          <a:prstGeom prst="roundRect">
            <a:avLst/>
          </a:prstGeom>
          <a:solidFill>
            <a:srgbClr val="D87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53990-D13E-591F-CE97-F01FE5990485}"/>
              </a:ext>
            </a:extLst>
          </p:cNvPr>
          <p:cNvSpPr txBox="1"/>
          <p:nvPr/>
        </p:nvSpPr>
        <p:spPr>
          <a:xfrm>
            <a:off x="4078546" y="3725172"/>
            <a:ext cx="3718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Інтонація</a:t>
            </a:r>
            <a:endParaRPr lang="pl-PL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Блок-схема: узел 27">
            <a:extLst>
              <a:ext uri="{FF2B5EF4-FFF2-40B4-BE49-F238E27FC236}">
                <a16:creationId xmlns:a16="http://schemas.microsoft.com/office/drawing/2014/main" id="{6BAF688C-2CB9-C0C7-72C6-2F4E1EE603E1}"/>
              </a:ext>
            </a:extLst>
          </p:cNvPr>
          <p:cNvSpPr/>
          <p:nvPr/>
        </p:nvSpPr>
        <p:spPr>
          <a:xfrm>
            <a:off x="3862546" y="3820650"/>
            <a:ext cx="216000" cy="21600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487AB9-02F3-ACAE-404B-4E41B72DB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46" y="1123323"/>
            <a:ext cx="59531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4D1A3-5874-766B-5B3E-F0527A01D6E5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236B85FF-FB13-4D67-16A5-C49C8D1A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0BC7087-4B7B-F802-C930-DBEC48523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EE37B37-8CCE-57A5-6F0B-4419D3D1F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09966DC-3F85-F2AD-74A9-8823223DED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49DD387-E53D-13E4-EC80-E47BC8225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0F822FA3-1308-E7DE-B21A-7952386D2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EDE5C82-22C2-5AC5-9007-EA5099AEA835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4C02FD5-6072-A3A8-E0D8-0F0448D9C962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AB1C8BE1-6B99-FBF3-224C-75A0410BE10B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97A3783-3F16-48C2-5B88-0385E16F14DF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663C242-9E8A-B5FE-7787-E179245A0D31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6436755-42A7-F0C3-7C08-5C5EB019C09F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C0CE7CA-9E87-90CB-DAF6-402956FECE3C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F8C5465-2B96-D89F-82EF-705B07CB4E21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3F77E92-37A8-DF64-F180-2D8FF35385E0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A793E13-24E4-4806-ACAE-1504D5D3D629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5A3E1EF-3ED4-3E41-3079-33B5616D9C50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ECF061C-0B0D-D8A6-9A6D-29B4E4F3487C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D45C86B-FA54-58CB-AC2B-ECE5E6BE8714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5EABE898-D81A-1400-E090-7506585C0E8F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4589512" y="424012"/>
            <a:ext cx="3317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НАВЧАННЯ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персонализация контента">
            <a:extLst>
              <a:ext uri="{FF2B5EF4-FFF2-40B4-BE49-F238E27FC236}">
                <a16:creationId xmlns:a16="http://schemas.microsoft.com/office/drawing/2014/main" id="{BBFBDBA5-6D79-F8A1-5C0F-D706EC241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4939" y="28566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AutoShape 6" descr="персонализация контента">
            <a:extLst>
              <a:ext uri="{FF2B5EF4-FFF2-40B4-BE49-F238E27FC236}">
                <a16:creationId xmlns:a16="http://schemas.microsoft.com/office/drawing/2014/main" id="{A0ACDEFA-AB6C-A127-1437-0ECD80A81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E6C99-54D7-59BB-752C-0C4374F39AD7}"/>
              </a:ext>
            </a:extLst>
          </p:cNvPr>
          <p:cNvSpPr txBox="1"/>
          <p:nvPr/>
        </p:nvSpPr>
        <p:spPr>
          <a:xfrm>
            <a:off x="217584" y="1598360"/>
            <a:ext cx="5136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Глибоке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l-PL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вчителем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pl-PL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Графематичний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 (сегментація)</a:t>
            </a:r>
            <a:r>
              <a:rPr lang="pl-PL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 готових моделей, додаткове їх </a:t>
            </a:r>
            <a:r>
              <a:rPr lang="uk-UA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начання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Принципи побудови нейронних мереж — IT Master - електроніка та програмування">
            <a:extLst>
              <a:ext uri="{FF2B5EF4-FFF2-40B4-BE49-F238E27FC236}">
                <a16:creationId xmlns:a16="http://schemas.microsoft.com/office/drawing/2014/main" id="{96538E15-1EBD-6F45-481E-17A1DACE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48" y="1531703"/>
            <a:ext cx="6842668" cy="35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rand assets - Hugging Face">
            <a:extLst>
              <a:ext uri="{FF2B5EF4-FFF2-40B4-BE49-F238E27FC236}">
                <a16:creationId xmlns:a16="http://schemas.microsoft.com/office/drawing/2014/main" id="{2DE469B6-8CCE-DB05-B32C-AB1DA231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780" y="5214389"/>
            <a:ext cx="6785438" cy="180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39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AA2D35B6-2E18-36A7-CF26-60888D74813D}"/>
              </a:ext>
            </a:extLst>
          </p:cNvPr>
          <p:cNvSpPr/>
          <p:nvPr/>
        </p:nvSpPr>
        <p:spPr>
          <a:xfrm>
            <a:off x="1318747" y="5067765"/>
            <a:ext cx="4918228" cy="1111335"/>
          </a:xfrm>
          <a:prstGeom prst="roundRect">
            <a:avLst/>
          </a:prstGeom>
          <a:solidFill>
            <a:srgbClr val="D87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Блок-схема: данные 32">
            <a:extLst>
              <a:ext uri="{FF2B5EF4-FFF2-40B4-BE49-F238E27FC236}">
                <a16:creationId xmlns:a16="http://schemas.microsoft.com/office/drawing/2014/main" id="{DC7F7F11-76AB-F1A7-6092-98C6D2AC5A15}"/>
              </a:ext>
            </a:extLst>
          </p:cNvPr>
          <p:cNvSpPr/>
          <p:nvPr/>
        </p:nvSpPr>
        <p:spPr>
          <a:xfrm flipH="1">
            <a:off x="1972323" y="1306984"/>
            <a:ext cx="2984483" cy="461665"/>
          </a:xfrm>
          <a:prstGeom prst="flowChartInputOutput">
            <a:avLst/>
          </a:prstGeom>
          <a:solidFill>
            <a:srgbClr val="D87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D0BBC9A-1682-6269-B6F7-28AFB4C07C2F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71B83EBF-39F6-D9C2-F7DD-81A1B8DC15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26EBC609-7A76-4CD6-D92C-C11FFCADFA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D645C39-85C0-F7E8-7FE2-CD86E6397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6147F86-BEBC-697B-899D-1D2922F46F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71670CD-0DEA-6D56-45C5-B4844C85F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26CB111A-7029-CDF8-CCB4-2A05BCDA9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4A4EF1B-04BA-DCBF-EF1D-A4AC9A3A0D33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A89D344-ECC8-A3CE-B67D-6CE608C015AC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5CF9F770-72B7-431A-104D-E608564433E0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A61081B-F1EB-D609-D7E3-6D957D5C68F3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D448375-7051-2736-8C0E-7B9F8DA39549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1CFE664-0F57-8E18-FD12-81FA417D851D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1F3604B-AE98-CBDA-9B22-54384D0F5F29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103E1BB-C476-5478-ABC0-6F0E877654F6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6D92DC57-23D7-BB62-AD99-212DDF0F901B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7756444-7EEB-F19D-56F9-DA17D7214A78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1171B0D3-C84D-915F-51D8-A02E59AFFFF4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C36CC39-BD55-86FD-E765-FDD29D4F90AD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29FC12B-C951-314D-4AD1-BF64598EC57F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AB1C094-5562-E0B5-2ADE-C9649ABD5927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4212453" y="448567"/>
            <a:ext cx="3767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 ЧАТ-БОТА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персонализация контента">
            <a:extLst>
              <a:ext uri="{FF2B5EF4-FFF2-40B4-BE49-F238E27FC236}">
                <a16:creationId xmlns:a16="http://schemas.microsoft.com/office/drawing/2014/main" id="{BBFBDBA5-6D79-F8A1-5C0F-D706EC241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685" y="28072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AutoShape 6" descr="персонализация контента">
            <a:extLst>
              <a:ext uri="{FF2B5EF4-FFF2-40B4-BE49-F238E27FC236}">
                <a16:creationId xmlns:a16="http://schemas.microsoft.com/office/drawing/2014/main" id="{A0ACDEFA-AB6C-A127-1437-0ECD80A81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68746" y="3379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28EE5-34EE-DC9E-DE0A-6BFDE9E38840}"/>
              </a:ext>
            </a:extLst>
          </p:cNvPr>
          <p:cNvSpPr txBox="1"/>
          <p:nvPr/>
        </p:nvSpPr>
        <p:spPr>
          <a:xfrm>
            <a:off x="2827040" y="1328698"/>
            <a:ext cx="1275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endParaRPr lang="ru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8A3A9B-D6D1-4091-1E97-03816D42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97" y="1868073"/>
            <a:ext cx="4107457" cy="8664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90701B-E028-A8C0-3B82-63D5ECC2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97" y="2734555"/>
            <a:ext cx="4107457" cy="8498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8417E1-BF5A-2C1C-2FAC-6ED589D7F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26" b="2494"/>
          <a:stretch/>
        </p:blipFill>
        <p:spPr>
          <a:xfrm>
            <a:off x="2461941" y="3693598"/>
            <a:ext cx="2370544" cy="3519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0F390AC-176B-5CA0-4A32-987946D33C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62"/>
          <a:stretch/>
        </p:blipFill>
        <p:spPr bwMode="auto">
          <a:xfrm>
            <a:off x="6225087" y="1369660"/>
            <a:ext cx="4762500" cy="269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9BEF89-2436-329F-454C-3B4CA3A98941}"/>
              </a:ext>
            </a:extLst>
          </p:cNvPr>
          <p:cNvSpPr txBox="1"/>
          <p:nvPr/>
        </p:nvSpPr>
        <p:spPr>
          <a:xfrm>
            <a:off x="1601424" y="5011049"/>
            <a:ext cx="4434038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Асинхронність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гнучкість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складного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функціоналу</a:t>
            </a:r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SQLAlchemy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Блок-схема: данные 33">
            <a:extLst>
              <a:ext uri="{FF2B5EF4-FFF2-40B4-BE49-F238E27FC236}">
                <a16:creationId xmlns:a16="http://schemas.microsoft.com/office/drawing/2014/main" id="{E8B34867-28F3-B9FB-E08D-BEC9DCB91CED}"/>
              </a:ext>
            </a:extLst>
          </p:cNvPr>
          <p:cNvSpPr/>
          <p:nvPr/>
        </p:nvSpPr>
        <p:spPr>
          <a:xfrm flipH="1">
            <a:off x="2124723" y="4453075"/>
            <a:ext cx="2984483" cy="461665"/>
          </a:xfrm>
          <a:prstGeom prst="flowChartInputOutput">
            <a:avLst/>
          </a:prstGeom>
          <a:solidFill>
            <a:srgbClr val="D87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A6B9B2-6606-0606-1D53-F7275D7926C3}"/>
              </a:ext>
            </a:extLst>
          </p:cNvPr>
          <p:cNvSpPr txBox="1"/>
          <p:nvPr/>
        </p:nvSpPr>
        <p:spPr>
          <a:xfrm>
            <a:off x="2979440" y="4457059"/>
            <a:ext cx="1122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aiogram</a:t>
            </a:r>
            <a:endParaRPr lang="ru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8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EBC87A5-4979-102C-5BE6-05F291C3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77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6833" y="3663673"/>
            <a:ext cx="3255898" cy="3255898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1E1DB73-AD40-8E44-B6A8-B0DA161A1C98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5E747411-FE63-5AB0-7795-CDAC107FB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ED00E5BC-0F55-263D-DAEB-3550DDE36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4840800-36F2-FC0B-ADE6-7324C3208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312791A-1EA4-036F-9447-48D0DBA42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07AC808E-7F5D-FCE9-13BF-CD8F50EC8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FDC9803-C498-3881-5D36-2AD3670FF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AECD7093-4CB2-6AD1-A506-060D8305AEF0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10CC71B-81F4-8A20-8E84-D74C0715FE89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40A40CA-37E3-9648-D56C-11AF9EA8D748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96E1AC-DE28-16C5-BAB5-9423A93DADD2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1953650-BC22-1270-43EB-70FFE5F7DE62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29384A9-4D80-84B6-C0EE-34A8B7874E37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9F0C026-F66D-0A21-E1EC-3626D2F8FC9B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B6FB0348-3978-1229-425A-BD0A5281B0B9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747362E1-E39F-0E27-E2F2-6BA1F3297FB4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AE6B7B0-79AC-54E8-E760-0F3FEF0F009E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8162FED-2270-9581-8F32-581092FA6E1B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46CC03-97CB-C4BB-77C2-CB48FBB3F78F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D226013-E041-D33D-CE72-631C8FACC499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AA07E89B-7985-1690-DBFC-0491E79803E6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3126105" y="499883"/>
            <a:ext cx="5939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ОСНОВНИЙ ФУНКЦІОНАЛ ЧАТ-БОТА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01068-6647-6288-571F-733747C3E7AE}"/>
              </a:ext>
            </a:extLst>
          </p:cNvPr>
          <p:cNvSpPr txBox="1"/>
          <p:nvPr/>
        </p:nvSpPr>
        <p:spPr>
          <a:xfrm>
            <a:off x="149811" y="1103550"/>
            <a:ext cx="604236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тексту: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 настрою повідомлення (</a:t>
            </a:r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Sentimental Analyse);</a:t>
            </a:r>
            <a:endParaRPr lang="uk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Класифікація на токсичність тексту (</a:t>
            </a:r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Toxicity Classificator)</a:t>
            </a:r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UA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20069-46BD-D638-B83F-D26F9A917663}"/>
              </a:ext>
            </a:extLst>
          </p:cNvPr>
          <p:cNvSpPr txBox="1"/>
          <p:nvPr/>
        </p:nvSpPr>
        <p:spPr>
          <a:xfrm>
            <a:off x="149810" y="3056182"/>
            <a:ext cx="6042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Генерація: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Вставлення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слова у контекст</a:t>
            </a:r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30467-C6B3-94D3-E682-5C8B431DBD4D}"/>
              </a:ext>
            </a:extLst>
          </p:cNvPr>
          <p:cNvSpPr txBox="1"/>
          <p:nvPr/>
        </p:nvSpPr>
        <p:spPr>
          <a:xfrm>
            <a:off x="149810" y="4424483"/>
            <a:ext cx="6042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Розпізнавання: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питання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тексту</a:t>
            </a:r>
            <a:r>
              <a:rPr lang="pl-P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зображень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7C19A-F838-263A-2CA0-CECD323B6D69}"/>
              </a:ext>
            </a:extLst>
          </p:cNvPr>
          <p:cNvSpPr txBox="1"/>
          <p:nvPr/>
        </p:nvSpPr>
        <p:spPr>
          <a:xfrm>
            <a:off x="6046658" y="6177399"/>
            <a:ext cx="5076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 коду однієї з функцій (</a:t>
            </a:r>
            <a:r>
              <a:rPr lang="pl-PL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Sentimental Analyse</a:t>
            </a: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із використанням </a:t>
            </a:r>
            <a:r>
              <a:rPr lang="pl-PL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HugginFace</a:t>
            </a:r>
            <a:endParaRPr lang="ru-UA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9ACA6A-9294-D2B9-B779-9F6A7C0D8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992" y="2433517"/>
            <a:ext cx="5859806" cy="37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304B68-29EC-D579-1F7C-9CE6976B98F3}"/>
              </a:ext>
            </a:extLst>
          </p:cNvPr>
          <p:cNvGrpSpPr/>
          <p:nvPr/>
        </p:nvGrpSpPr>
        <p:grpSpPr>
          <a:xfrm>
            <a:off x="5629370" y="943276"/>
            <a:ext cx="8617233" cy="7657235"/>
            <a:chOff x="5629370" y="943276"/>
            <a:chExt cx="8617233" cy="765723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BAF412CC-0B53-6F59-14DA-9EE14EE9B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370" y="943276"/>
              <a:ext cx="7093233" cy="6067124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A891B659-12FD-CCC2-580A-FFBE2A2EA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1770" y="1222408"/>
              <a:ext cx="6867430" cy="5940392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3BAF6E1B-25CD-74E2-C827-CEDCE49CF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170" y="1366787"/>
              <a:ext cx="6790428" cy="5948413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81027D7-D61B-18C4-F231-264E19B70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570" y="1577383"/>
              <a:ext cx="6715030" cy="5890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C6C26E7F-C6CA-F2CB-5E72-403C6608C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970" y="1894954"/>
              <a:ext cx="6562630" cy="5725046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5E234F-7141-7C9F-88F4-8908CA13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70" y="2127183"/>
              <a:ext cx="6562630" cy="56452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DEE9AEE-D375-F0D9-9DFA-3CF14441C55D}"/>
                </a:ext>
              </a:extLst>
            </p:cNvPr>
            <p:cNvCxnSpPr/>
            <p:nvPr/>
          </p:nvCxnSpPr>
          <p:spPr>
            <a:xfrm flipH="1">
              <a:off x="9355365" y="43268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69D91CA6-E9C9-28A5-1C90-A489D3DFD971}"/>
                </a:ext>
              </a:extLst>
            </p:cNvPr>
            <p:cNvCxnSpPr/>
            <p:nvPr/>
          </p:nvCxnSpPr>
          <p:spPr>
            <a:xfrm flipH="1">
              <a:off x="8824762" y="43002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296BCFA-A9FE-F56C-7301-DA8C6E329F49}"/>
                </a:ext>
              </a:extLst>
            </p:cNvPr>
            <p:cNvCxnSpPr/>
            <p:nvPr/>
          </p:nvCxnSpPr>
          <p:spPr>
            <a:xfrm flipH="1">
              <a:off x="9239001" y="4189849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7263905-D860-05E9-754A-86E16671F426}"/>
                </a:ext>
              </a:extLst>
            </p:cNvPr>
            <p:cNvCxnSpPr/>
            <p:nvPr/>
          </p:nvCxnSpPr>
          <p:spPr>
            <a:xfrm flipH="1">
              <a:off x="8672362" y="41478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CB2A162-8976-9969-7537-76CEAB816A47}"/>
                </a:ext>
              </a:extLst>
            </p:cNvPr>
            <p:cNvCxnSpPr/>
            <p:nvPr/>
          </p:nvCxnSpPr>
          <p:spPr>
            <a:xfrm flipH="1">
              <a:off x="8519962" y="399542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AB03116-863A-28D1-1D9B-3EEB7186B8C7}"/>
                </a:ext>
              </a:extLst>
            </p:cNvPr>
            <p:cNvCxnSpPr/>
            <p:nvPr/>
          </p:nvCxnSpPr>
          <p:spPr>
            <a:xfrm flipH="1">
              <a:off x="7757962" y="3041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CB44FF0-A1B8-9B36-7AF9-6324ACEC3BA3}"/>
                </a:ext>
              </a:extLst>
            </p:cNvPr>
            <p:cNvCxnSpPr/>
            <p:nvPr/>
          </p:nvCxnSpPr>
          <p:spPr>
            <a:xfrm flipH="1">
              <a:off x="7910362" y="31939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8D9A13B-5DFB-06BC-0CC7-007353AAD20E}"/>
                </a:ext>
              </a:extLst>
            </p:cNvPr>
            <p:cNvCxnSpPr/>
            <p:nvPr/>
          </p:nvCxnSpPr>
          <p:spPr>
            <a:xfrm flipH="1">
              <a:off x="8062762" y="33463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7BD4CFB-FF71-1ACB-69C6-A5C8E3B211BE}"/>
                </a:ext>
              </a:extLst>
            </p:cNvPr>
            <p:cNvCxnSpPr/>
            <p:nvPr/>
          </p:nvCxnSpPr>
          <p:spPr>
            <a:xfrm flipH="1">
              <a:off x="8215162" y="34987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D782E06-31AC-80B3-AF62-436061D40A6A}"/>
                </a:ext>
              </a:extLst>
            </p:cNvPr>
            <p:cNvCxnSpPr/>
            <p:nvPr/>
          </p:nvCxnSpPr>
          <p:spPr>
            <a:xfrm flipH="1">
              <a:off x="8367562" y="36511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3920F4-BC39-D5CD-A5ED-24FDF4CFCB3B}"/>
                </a:ext>
              </a:extLst>
            </p:cNvPr>
            <p:cNvCxnSpPr/>
            <p:nvPr/>
          </p:nvCxnSpPr>
          <p:spPr>
            <a:xfrm flipH="1">
              <a:off x="8519962" y="3803583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E0BB3629-FA7D-B19F-148F-C9D8232997EF}"/>
                </a:ext>
              </a:extLst>
            </p:cNvPr>
            <p:cNvCxnSpPr/>
            <p:nvPr/>
          </p:nvCxnSpPr>
          <p:spPr>
            <a:xfrm flipH="1">
              <a:off x="9507765" y="4479294"/>
              <a:ext cx="4434038" cy="3816417"/>
            </a:xfrm>
            <a:prstGeom prst="line">
              <a:avLst/>
            </a:prstGeom>
            <a:ln>
              <a:solidFill>
                <a:srgbClr val="DB8F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68E8DA5-304A-A411-BC9A-3C6C83272157}"/>
                </a:ext>
              </a:extLst>
            </p:cNvPr>
            <p:cNvCxnSpPr/>
            <p:nvPr/>
          </p:nvCxnSpPr>
          <p:spPr>
            <a:xfrm flipH="1">
              <a:off x="9660165" y="46316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397582F-8D84-3883-09BF-80701F59A1B1}"/>
                </a:ext>
              </a:extLst>
            </p:cNvPr>
            <p:cNvCxnSpPr/>
            <p:nvPr/>
          </p:nvCxnSpPr>
          <p:spPr>
            <a:xfrm flipH="1">
              <a:off x="9812565" y="4784094"/>
              <a:ext cx="4434038" cy="3816417"/>
            </a:xfrm>
            <a:prstGeom prst="line">
              <a:avLst/>
            </a:prstGeom>
            <a:ln>
              <a:solidFill>
                <a:srgbClr val="D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D4E404-263A-D5C4-B605-4A8E8A67420F}"/>
              </a:ext>
            </a:extLst>
          </p:cNvPr>
          <p:cNvSpPr txBox="1"/>
          <p:nvPr/>
        </p:nvSpPr>
        <p:spPr>
          <a:xfrm>
            <a:off x="2843756" y="192520"/>
            <a:ext cx="6790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ФУНКЦІОНАЛУ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436DEA-652F-A59C-E88B-1C0F2B1F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385" y="4153180"/>
            <a:ext cx="7815116" cy="251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9B0ACE-80A9-5812-2680-ACFE373BCF02}"/>
              </a:ext>
            </a:extLst>
          </p:cNvPr>
          <p:cNvSpPr txBox="1"/>
          <p:nvPr/>
        </p:nvSpPr>
        <p:spPr>
          <a:xfrm>
            <a:off x="4228965" y="3557162"/>
            <a:ext cx="3867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 команди /</a:t>
            </a:r>
            <a:r>
              <a:rPr lang="pl-PL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sentimental</a:t>
            </a:r>
            <a:endParaRPr lang="ru-UA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7E589-0E88-41FA-BE98-28445CE04AAB}"/>
              </a:ext>
            </a:extLst>
          </p:cNvPr>
          <p:cNvSpPr txBox="1"/>
          <p:nvPr/>
        </p:nvSpPr>
        <p:spPr>
          <a:xfrm>
            <a:off x="4238325" y="949292"/>
            <a:ext cx="4434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 команди /</a:t>
            </a:r>
            <a:r>
              <a:rPr lang="pl-PL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toxicity_check</a:t>
            </a:r>
            <a:endParaRPr lang="ru-UA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55C120C-B9F8-5CDE-9E0E-08653788F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5" y="2471999"/>
            <a:ext cx="2663168" cy="2663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4E865B-30DB-FC36-1D08-4EBE635CACF0}"/>
              </a:ext>
            </a:extLst>
          </p:cNvPr>
          <p:cNvSpPr txBox="1"/>
          <p:nvPr/>
        </p:nvSpPr>
        <p:spPr>
          <a:xfrm>
            <a:off x="65507" y="5076795"/>
            <a:ext cx="3586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тексту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972CFFF-E227-548D-F494-050F35ECE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385" y="1455128"/>
            <a:ext cx="7836763" cy="19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119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938</Words>
  <Application>Microsoft Office PowerPoint</Application>
  <PresentationFormat>Широкоэкранный</PresentationFormat>
  <Paragraphs>99</Paragraphs>
  <Slides>13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Имени По</dc:creator>
  <cp:lastModifiedBy>Kozenko Artur</cp:lastModifiedBy>
  <cp:revision>28</cp:revision>
  <dcterms:created xsi:type="dcterms:W3CDTF">2024-11-16T10:24:08Z</dcterms:created>
  <dcterms:modified xsi:type="dcterms:W3CDTF">2025-02-09T07:02:29Z</dcterms:modified>
</cp:coreProperties>
</file>